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Raleway"/>
      <p:regular r:id="rId37"/>
      <p:bold r:id="rId38"/>
      <p:italic r:id="rId39"/>
      <p:boldItalic r:id="rId40"/>
    </p:embeddedFont>
    <p:embeddedFont>
      <p:font typeface="Lat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boldItalic.fntdata"/><Relationship Id="rId20" Type="http://schemas.openxmlformats.org/officeDocument/2006/relationships/slide" Target="slides/slide15.xml"/><Relationship Id="rId42" Type="http://schemas.openxmlformats.org/officeDocument/2006/relationships/font" Target="fonts/Lato-bold.fntdata"/><Relationship Id="rId41" Type="http://schemas.openxmlformats.org/officeDocument/2006/relationships/font" Target="fonts/Lato-regular.fntdata"/><Relationship Id="rId22" Type="http://schemas.openxmlformats.org/officeDocument/2006/relationships/slide" Target="slides/slide17.xml"/><Relationship Id="rId44" Type="http://schemas.openxmlformats.org/officeDocument/2006/relationships/font" Target="fonts/Lato-boldItalic.fntdata"/><Relationship Id="rId21" Type="http://schemas.openxmlformats.org/officeDocument/2006/relationships/slide" Target="slides/slide16.xml"/><Relationship Id="rId43" Type="http://schemas.openxmlformats.org/officeDocument/2006/relationships/font" Target="fonts/Lato-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aleway-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aleway-italic.fntdata"/><Relationship Id="rId16" Type="http://schemas.openxmlformats.org/officeDocument/2006/relationships/slide" Target="slides/slide11.xml"/><Relationship Id="rId38" Type="http://schemas.openxmlformats.org/officeDocument/2006/relationships/font" Target="fonts/Raleway-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c9a1a87b8f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c9a1a87b8f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d65b1abf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d65b1abf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ca20d2bca8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ca20d2bca8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51d9165c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51d9165c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ca20d2bca8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ca20d2bca8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ca20d2bca8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ca20d2bca8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ca20d2bca8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ca20d2bca8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ca20d2bca8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ca20d2bca8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ca20d2bca8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ca20d2bca8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ca20d2bca8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ca20d2bca8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d9c67055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d9c67055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ca20d2bca8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ca20d2bca8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ca20d2bca8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ca20d2bca8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ca20d2bca8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ca20d2bca8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ca20d2bca8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ca20d2bca8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ca20d2bca8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ca20d2bca8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ca20d2bca8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ca20d2bca8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ca20d2bca8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ca20d2bca8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ca20d2bca8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ca20d2bca8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ca20d2bca8_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ca20d2bca8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ca3a6ddaa2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ca3a6ddaa2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d9c67055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d9c67055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d65b1abf0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d65b1abf0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46ee7dff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46ee7dff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ca20d2bc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ca20d2bc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d9c67055b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d9c67055b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ca20d2bca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ca20d2bca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51d23597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51d23597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c9a1a87b8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c9a1a87b8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c9a1a87b8f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c9a1a87b8f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5.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descr="Open Chromebook laptop computer" id="135" name="Google Shape;135;p17"/>
          <p:cNvPicPr preferRelativeResize="0"/>
          <p:nvPr/>
        </p:nvPicPr>
        <p:blipFill rotWithShape="1">
          <a:blip r:embed="rId3">
            <a:alphaModFix/>
          </a:blip>
          <a:srcRect b="0" l="0" r="3344" t="0"/>
          <a:stretch/>
        </p:blipFill>
        <p:spPr>
          <a:xfrm>
            <a:off x="4041324" y="1346650"/>
            <a:ext cx="5144926" cy="2822399"/>
          </a:xfrm>
          <a:prstGeom prst="rect">
            <a:avLst/>
          </a:prstGeom>
          <a:noFill/>
          <a:ln>
            <a:noFill/>
          </a:ln>
        </p:spPr>
      </p:pic>
      <p:sp>
        <p:nvSpPr>
          <p:cNvPr id="136" name="Google Shape;136;p17"/>
          <p:cNvSpPr txBox="1"/>
          <p:nvPr>
            <p:ph type="ctrTitle"/>
          </p:nvPr>
        </p:nvSpPr>
        <p:spPr>
          <a:xfrm>
            <a:off x="729450" y="1322450"/>
            <a:ext cx="3787800" cy="800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Naivedya</a:t>
            </a:r>
            <a:endParaRPr/>
          </a:p>
        </p:txBody>
      </p:sp>
      <p:sp>
        <p:nvSpPr>
          <p:cNvPr id="137" name="Google Shape;137;p17"/>
          <p:cNvSpPr txBox="1"/>
          <p:nvPr>
            <p:ph idx="1" type="subTitle"/>
          </p:nvPr>
        </p:nvSpPr>
        <p:spPr>
          <a:xfrm>
            <a:off x="729450" y="2412250"/>
            <a:ext cx="3487800" cy="831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sz="2100"/>
              <a:t>Ankit Jaiswal 191070081</a:t>
            </a:r>
            <a:endParaRPr b="1" sz="2100"/>
          </a:p>
          <a:p>
            <a:pPr indent="0" lvl="0" marL="0" rtl="0" algn="l">
              <a:spcBef>
                <a:spcPts val="0"/>
              </a:spcBef>
              <a:spcAft>
                <a:spcPts val="0"/>
              </a:spcAft>
              <a:buNone/>
            </a:pPr>
            <a:r>
              <a:rPr b="1" lang="en" sz="2100"/>
              <a:t>Aryan Khurana 191070008</a:t>
            </a:r>
            <a:endParaRPr sz="1300"/>
          </a:p>
        </p:txBody>
      </p:sp>
      <p:pic>
        <p:nvPicPr>
          <p:cNvPr id="138" name="Google Shape;138;p17"/>
          <p:cNvPicPr preferRelativeResize="0"/>
          <p:nvPr/>
        </p:nvPicPr>
        <p:blipFill>
          <a:blip r:embed="rId4">
            <a:alphaModFix/>
          </a:blip>
          <a:stretch>
            <a:fillRect/>
          </a:stretch>
        </p:blipFill>
        <p:spPr>
          <a:xfrm>
            <a:off x="4668600" y="1592275"/>
            <a:ext cx="3949825" cy="1958949"/>
          </a:xfrm>
          <a:prstGeom prst="rect">
            <a:avLst/>
          </a:prstGeom>
          <a:noFill/>
          <a:ln>
            <a:noFill/>
          </a:ln>
        </p:spPr>
      </p:pic>
      <p:pic>
        <p:nvPicPr>
          <p:cNvPr id="139" name="Google Shape;139;p17"/>
          <p:cNvPicPr preferRelativeResize="0"/>
          <p:nvPr/>
        </p:nvPicPr>
        <p:blipFill>
          <a:blip r:embed="rId5">
            <a:alphaModFix/>
          </a:blip>
          <a:stretch>
            <a:fillRect/>
          </a:stretch>
        </p:blipFill>
        <p:spPr>
          <a:xfrm>
            <a:off x="8324050" y="2493175"/>
            <a:ext cx="801325" cy="1839000"/>
          </a:xfrm>
          <a:prstGeom prst="rect">
            <a:avLst/>
          </a:prstGeom>
          <a:noFill/>
          <a:ln>
            <a:noFill/>
          </a:ln>
        </p:spPr>
      </p:pic>
      <p:pic>
        <p:nvPicPr>
          <p:cNvPr descr="Portrait-oriented black smaptphone" id="140" name="Google Shape;140;p17"/>
          <p:cNvPicPr preferRelativeResize="0"/>
          <p:nvPr/>
        </p:nvPicPr>
        <p:blipFill rotWithShape="1">
          <a:blip r:embed="rId6">
            <a:alphaModFix/>
          </a:blip>
          <a:srcRect b="0" l="0" r="19980" t="0"/>
          <a:stretch/>
        </p:blipFill>
        <p:spPr>
          <a:xfrm>
            <a:off x="8263176" y="2279875"/>
            <a:ext cx="923075" cy="2265601"/>
          </a:xfrm>
          <a:prstGeom prst="rect">
            <a:avLst/>
          </a:prstGeom>
          <a:noFill/>
          <a:ln>
            <a:noFill/>
          </a:ln>
          <a:effectLst>
            <a:reflection blurRad="0" dir="0" dist="0" endA="0" endPos="4000" fadeDir="5400012" kx="0" rotWithShape="0" algn="bl" stA="20000" stPos="0" sy="-100000" ky="0"/>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6"/>
          <p:cNvSpPr txBox="1"/>
          <p:nvPr>
            <p:ph type="title"/>
          </p:nvPr>
        </p:nvSpPr>
        <p:spPr>
          <a:xfrm>
            <a:off x="730000" y="1352625"/>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a:t>
            </a:r>
            <a:r>
              <a:rPr lang="en"/>
              <a:t>Schema</a:t>
            </a:r>
            <a:endParaRPr/>
          </a:p>
          <a:p>
            <a:pPr indent="0" lvl="0" marL="0" rtl="0" algn="l">
              <a:spcBef>
                <a:spcPts val="0"/>
              </a:spcBef>
              <a:spcAft>
                <a:spcPts val="0"/>
              </a:spcAft>
              <a:buNone/>
            </a:pPr>
            <a:r>
              <a:t/>
            </a:r>
            <a:endParaRPr b="0" sz="1500"/>
          </a:p>
          <a:p>
            <a:pPr indent="0" lvl="0" marL="0" rtl="0" algn="l">
              <a:spcBef>
                <a:spcPts val="0"/>
              </a:spcBef>
              <a:spcAft>
                <a:spcPts val="0"/>
              </a:spcAft>
              <a:buNone/>
            </a:pPr>
            <a:r>
              <a:rPr b="0" lang="en" sz="1500"/>
              <a:t>This schema has been used to define attributes  of  user that will be used for </a:t>
            </a:r>
            <a:r>
              <a:rPr b="0" lang="en" sz="1500"/>
              <a:t>authenticating</a:t>
            </a:r>
            <a:r>
              <a:rPr b="0" lang="en" sz="1500"/>
              <a:t> the usage of website.</a:t>
            </a:r>
            <a:endParaRPr b="0"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3000"/>
          </a:p>
        </p:txBody>
      </p:sp>
      <p:pic>
        <p:nvPicPr>
          <p:cNvPr id="217" name="Google Shape;217;p26"/>
          <p:cNvPicPr preferRelativeResize="0"/>
          <p:nvPr/>
        </p:nvPicPr>
        <p:blipFill>
          <a:blip r:embed="rId3">
            <a:alphaModFix/>
          </a:blip>
          <a:stretch>
            <a:fillRect/>
          </a:stretch>
        </p:blipFill>
        <p:spPr>
          <a:xfrm>
            <a:off x="4963775" y="0"/>
            <a:ext cx="3705825"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7"/>
          <p:cNvSpPr txBox="1"/>
          <p:nvPr>
            <p:ph type="title"/>
          </p:nvPr>
        </p:nvSpPr>
        <p:spPr>
          <a:xfrm>
            <a:off x="709925" y="1352625"/>
            <a:ext cx="37908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OrderItem </a:t>
            </a:r>
            <a:r>
              <a:rPr lang="en"/>
              <a:t>Schema</a:t>
            </a:r>
            <a:endParaRPr/>
          </a:p>
          <a:p>
            <a:pPr indent="0" lvl="0" marL="0" rtl="0" algn="l">
              <a:spcBef>
                <a:spcPts val="0"/>
              </a:spcBef>
              <a:spcAft>
                <a:spcPts val="0"/>
              </a:spcAft>
              <a:buNone/>
            </a:pPr>
            <a:r>
              <a:t/>
            </a:r>
            <a:endParaRPr b="0" sz="1500"/>
          </a:p>
          <a:p>
            <a:pPr indent="0" lvl="0" marL="0" rtl="0" algn="l">
              <a:spcBef>
                <a:spcPts val="0"/>
              </a:spcBef>
              <a:spcAft>
                <a:spcPts val="0"/>
              </a:spcAft>
              <a:buNone/>
            </a:pPr>
            <a:r>
              <a:rPr b="0" lang="en" sz="1500">
                <a:solidFill>
                  <a:schemeClr val="lt1"/>
                </a:solidFill>
              </a:rPr>
              <a:t>This schema has been used to define attributes that will be required for creating order item that will be stored in database and can be used by the user to check his previous orders.</a:t>
            </a:r>
            <a:endParaRPr b="0"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3000"/>
          </a:p>
        </p:txBody>
      </p:sp>
      <p:pic>
        <p:nvPicPr>
          <p:cNvPr id="223" name="Google Shape;223;p27"/>
          <p:cNvPicPr preferRelativeResize="0"/>
          <p:nvPr/>
        </p:nvPicPr>
        <p:blipFill>
          <a:blip r:embed="rId3">
            <a:alphaModFix/>
          </a:blip>
          <a:stretch>
            <a:fillRect/>
          </a:stretch>
        </p:blipFill>
        <p:spPr>
          <a:xfrm>
            <a:off x="4735337" y="0"/>
            <a:ext cx="4274376" cy="51434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7" name="Shape 227"/>
        <p:cNvGrpSpPr/>
        <p:nvPr/>
      </p:nvGrpSpPr>
      <p:grpSpPr>
        <a:xfrm>
          <a:off x="0" y="0"/>
          <a:ext cx="0" cy="0"/>
          <a:chOff x="0" y="0"/>
          <a:chExt cx="0" cy="0"/>
        </a:xfrm>
      </p:grpSpPr>
      <p:sp>
        <p:nvSpPr>
          <p:cNvPr id="228" name="Google Shape;228;p28"/>
          <p:cNvSpPr txBox="1"/>
          <p:nvPr>
            <p:ph type="title"/>
          </p:nvPr>
        </p:nvSpPr>
        <p:spPr>
          <a:xfrm>
            <a:off x="729450" y="1322450"/>
            <a:ext cx="7688400" cy="646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Details</a:t>
            </a:r>
            <a:endParaRPr/>
          </a:p>
        </p:txBody>
      </p:sp>
      <p:sp>
        <p:nvSpPr>
          <p:cNvPr id="229" name="Google Shape;229;p28"/>
          <p:cNvSpPr txBox="1"/>
          <p:nvPr/>
        </p:nvSpPr>
        <p:spPr>
          <a:xfrm>
            <a:off x="637200" y="1968950"/>
            <a:ext cx="84531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ato"/>
                <a:ea typeface="Lato"/>
                <a:cs typeface="Lato"/>
                <a:sym typeface="Lato"/>
              </a:rPr>
              <a:t>By default the root route renders the home page for the user.From the home page the navbar</a:t>
            </a:r>
            <a:endParaRPr sz="1600">
              <a:solidFill>
                <a:srgbClr val="FFFFFF"/>
              </a:solidFill>
              <a:latin typeface="Lato"/>
              <a:ea typeface="Lato"/>
              <a:cs typeface="Lato"/>
              <a:sym typeface="Lato"/>
            </a:endParaRPr>
          </a:p>
          <a:p>
            <a:pPr indent="0" lvl="0" marL="0" rtl="0" algn="l">
              <a:spcBef>
                <a:spcPts val="0"/>
              </a:spcBef>
              <a:spcAft>
                <a:spcPts val="0"/>
              </a:spcAft>
              <a:buNone/>
            </a:pPr>
            <a:r>
              <a:rPr lang="en" sz="1600">
                <a:solidFill>
                  <a:srgbClr val="FFFFFF"/>
                </a:solidFill>
                <a:latin typeface="Lato"/>
                <a:ea typeface="Lato"/>
                <a:cs typeface="Lato"/>
                <a:sym typeface="Lato"/>
              </a:rPr>
              <a:t>Directs user to other web pages.</a:t>
            </a:r>
            <a:endParaRPr sz="1600">
              <a:solidFill>
                <a:srgbClr val="FFFFFF"/>
              </a:solidFill>
              <a:latin typeface="Lato"/>
              <a:ea typeface="Lato"/>
              <a:cs typeface="Lato"/>
              <a:sym typeface="Lato"/>
            </a:endParaRPr>
          </a:p>
          <a:p>
            <a:pPr indent="0" lvl="0" marL="0" rtl="0" algn="l">
              <a:spcBef>
                <a:spcPts val="0"/>
              </a:spcBef>
              <a:spcAft>
                <a:spcPts val="0"/>
              </a:spcAft>
              <a:buNone/>
            </a:pPr>
            <a:r>
              <a:t/>
            </a:r>
            <a:endParaRPr sz="1600">
              <a:solidFill>
                <a:srgbClr val="FFFFFF"/>
              </a:solidFill>
              <a:latin typeface="Lato"/>
              <a:ea typeface="Lato"/>
              <a:cs typeface="Lato"/>
              <a:sym typeface="Lato"/>
            </a:endParaRPr>
          </a:p>
          <a:p>
            <a:pPr indent="0" lvl="0" marL="0" rtl="0" algn="l">
              <a:spcBef>
                <a:spcPts val="0"/>
              </a:spcBef>
              <a:spcAft>
                <a:spcPts val="0"/>
              </a:spcAft>
              <a:buNone/>
            </a:pPr>
            <a:r>
              <a:rPr lang="en" sz="1600">
                <a:solidFill>
                  <a:srgbClr val="FFFFFF"/>
                </a:solidFill>
                <a:latin typeface="Lato"/>
                <a:ea typeface="Lato"/>
                <a:cs typeface="Lato"/>
                <a:sym typeface="Lato"/>
              </a:rPr>
              <a:t>If the user wants to book a table the user can go the that page and fill in the details required there and the user is charged 50 Rs. per person for booking a table irrespective of whether the customer turns up or not. The customer  can click the book table button to proceed to the payment page. Then the stripe API validates details and makes required payment.</a:t>
            </a:r>
            <a:endParaRPr sz="1600">
              <a:solidFill>
                <a:srgbClr val="FFFFFF"/>
              </a:solidFill>
              <a:latin typeface="Lato"/>
              <a:ea typeface="Lato"/>
              <a:cs typeface="Lato"/>
              <a:sym typeface="Lato"/>
            </a:endParaRPr>
          </a:p>
          <a:p>
            <a:pPr indent="0" lvl="0" marL="0" rtl="0" algn="l">
              <a:spcBef>
                <a:spcPts val="0"/>
              </a:spcBef>
              <a:spcAft>
                <a:spcPts val="0"/>
              </a:spcAft>
              <a:buNone/>
            </a:pPr>
            <a:r>
              <a:t/>
            </a:r>
            <a:endParaRPr sz="1600">
              <a:solidFill>
                <a:srgbClr val="FFFFFF"/>
              </a:solidFill>
              <a:latin typeface="Lato"/>
              <a:ea typeface="Lato"/>
              <a:cs typeface="Lato"/>
              <a:sym typeface="Lato"/>
            </a:endParaRPr>
          </a:p>
          <a:p>
            <a:pPr indent="0" lvl="0" marL="0" rtl="0" algn="l">
              <a:spcBef>
                <a:spcPts val="0"/>
              </a:spcBef>
              <a:spcAft>
                <a:spcPts val="0"/>
              </a:spcAft>
              <a:buNone/>
            </a:pPr>
            <a:r>
              <a:rPr lang="en" sz="1600">
                <a:solidFill>
                  <a:srgbClr val="FFFFFF"/>
                </a:solidFill>
                <a:latin typeface="Lato"/>
                <a:ea typeface="Lato"/>
                <a:cs typeface="Lato"/>
                <a:sym typeface="Lato"/>
              </a:rPr>
              <a:t>If user wants to order food online,there is a </a:t>
            </a:r>
            <a:r>
              <a:rPr lang="en" sz="1600">
                <a:solidFill>
                  <a:srgbClr val="FFFFFF"/>
                </a:solidFill>
                <a:latin typeface="Lato"/>
                <a:ea typeface="Lato"/>
                <a:cs typeface="Lato"/>
                <a:sym typeface="Lato"/>
              </a:rPr>
              <a:t>provision</a:t>
            </a:r>
            <a:r>
              <a:rPr lang="en" sz="1600">
                <a:solidFill>
                  <a:srgbClr val="FFFFFF"/>
                </a:solidFill>
                <a:latin typeface="Lato"/>
                <a:ea typeface="Lato"/>
                <a:cs typeface="Lato"/>
                <a:sym typeface="Lato"/>
              </a:rPr>
              <a:t> of menu that provides a list of all food items.User can appropriately choose items,increase or decrease quantity or even remove items suitable via an interactive UI.There is by default 40 rupees delivery charge.After user is done placing order,stripe API validates payment suitably.</a:t>
            </a:r>
            <a:endParaRPr sz="1600">
              <a:solidFill>
                <a:srgbClr val="FFFFFF"/>
              </a:solidFill>
              <a:latin typeface="Lato"/>
              <a:ea typeface="Lato"/>
              <a:cs typeface="Lato"/>
              <a:sym typeface="Lato"/>
            </a:endParaRPr>
          </a:p>
        </p:txBody>
      </p:sp>
      <p:cxnSp>
        <p:nvCxnSpPr>
          <p:cNvPr id="230" name="Google Shape;230;p28"/>
          <p:cNvCxnSpPr/>
          <p:nvPr/>
        </p:nvCxnSpPr>
        <p:spPr>
          <a:xfrm>
            <a:off x="-3122850" y="4087250"/>
            <a:ext cx="1469700" cy="1469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9"/>
          <p:cNvSpPr txBox="1"/>
          <p:nvPr>
            <p:ph type="title"/>
          </p:nvPr>
        </p:nvSpPr>
        <p:spPr>
          <a:xfrm>
            <a:off x="730000" y="1318650"/>
            <a:ext cx="3300900" cy="1108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Learning Outcomes</a:t>
            </a:r>
            <a:endParaRPr sz="3000"/>
          </a:p>
        </p:txBody>
      </p:sp>
      <p:sp>
        <p:nvSpPr>
          <p:cNvPr id="236" name="Google Shape;236;p29"/>
          <p:cNvSpPr txBox="1"/>
          <p:nvPr>
            <p:ph idx="2" type="body"/>
          </p:nvPr>
        </p:nvSpPr>
        <p:spPr>
          <a:xfrm>
            <a:off x="6038550" y="2081288"/>
            <a:ext cx="1638900" cy="63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3600">
              <a:solidFill>
                <a:schemeClr val="dk1"/>
              </a:solidFill>
            </a:endParaRPr>
          </a:p>
          <a:p>
            <a:pPr indent="0" lvl="0" marL="0" rtl="0" algn="ctr">
              <a:spcBef>
                <a:spcPts val="1600"/>
              </a:spcBef>
              <a:spcAft>
                <a:spcPts val="1600"/>
              </a:spcAft>
              <a:buNone/>
            </a:pPr>
            <a:r>
              <a:t/>
            </a:r>
            <a:endParaRPr b="1" sz="2400">
              <a:solidFill>
                <a:schemeClr val="dk1"/>
              </a:solidFill>
            </a:endParaRPr>
          </a:p>
        </p:txBody>
      </p:sp>
      <p:sp>
        <p:nvSpPr>
          <p:cNvPr id="237" name="Google Shape;237;p29"/>
          <p:cNvSpPr txBox="1"/>
          <p:nvPr/>
        </p:nvSpPr>
        <p:spPr>
          <a:xfrm>
            <a:off x="4727400" y="1078650"/>
            <a:ext cx="4261200" cy="298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Making responsive and interactive user interface using html,css and javascript.</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Using version control systems like git and using github.</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Using CSS frameworks like bootstrap and materialise UI.Also learnt jquery.</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Server side frameworks such as node js  and express js.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Using database frameworks i.e. mongoose to manage unstructured data.</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Integrating online card payments using stripe API.</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User authentication using passport js.</a:t>
            </a:r>
            <a:endParaRPr>
              <a:latin typeface="Lato"/>
              <a:ea typeface="Lato"/>
              <a:cs typeface="Lato"/>
              <a:sym typeface="Lato"/>
            </a:endParaRPr>
          </a:p>
        </p:txBody>
      </p:sp>
      <p:pic>
        <p:nvPicPr>
          <p:cNvPr id="238" name="Google Shape;238;p29"/>
          <p:cNvPicPr preferRelativeResize="0"/>
          <p:nvPr/>
        </p:nvPicPr>
        <p:blipFill>
          <a:blip r:embed="rId3">
            <a:alphaModFix/>
          </a:blip>
          <a:stretch>
            <a:fillRect/>
          </a:stretch>
        </p:blipFill>
        <p:spPr>
          <a:xfrm>
            <a:off x="203088" y="2809338"/>
            <a:ext cx="4033926" cy="211781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2" name="Shape 242"/>
        <p:cNvGrpSpPr/>
        <p:nvPr/>
      </p:nvGrpSpPr>
      <p:grpSpPr>
        <a:xfrm>
          <a:off x="0" y="0"/>
          <a:ext cx="0" cy="0"/>
          <a:chOff x="0" y="0"/>
          <a:chExt cx="0" cy="0"/>
        </a:xfrm>
      </p:grpSpPr>
      <p:cxnSp>
        <p:nvCxnSpPr>
          <p:cNvPr id="243" name="Google Shape;243;p30"/>
          <p:cNvCxnSpPr/>
          <p:nvPr/>
        </p:nvCxnSpPr>
        <p:spPr>
          <a:xfrm>
            <a:off x="-3122850" y="4087250"/>
            <a:ext cx="1469700" cy="1469700"/>
          </a:xfrm>
          <a:prstGeom prst="straightConnector1">
            <a:avLst/>
          </a:prstGeom>
          <a:noFill/>
          <a:ln cap="flat" cmpd="sng" w="9525">
            <a:solidFill>
              <a:schemeClr val="dk2"/>
            </a:solidFill>
            <a:prstDash val="solid"/>
            <a:round/>
            <a:headEnd len="med" w="med" type="none"/>
            <a:tailEnd len="med" w="med" type="triangle"/>
          </a:ln>
        </p:spPr>
      </p:cxnSp>
      <p:pic>
        <p:nvPicPr>
          <p:cNvPr id="244" name="Google Shape;244;p30"/>
          <p:cNvPicPr preferRelativeResize="0"/>
          <p:nvPr/>
        </p:nvPicPr>
        <p:blipFill>
          <a:blip r:embed="rId3">
            <a:alphaModFix/>
          </a:blip>
          <a:stretch>
            <a:fillRect/>
          </a:stretch>
        </p:blipFill>
        <p:spPr>
          <a:xfrm>
            <a:off x="908150" y="1267450"/>
            <a:ext cx="7701699" cy="3725376"/>
          </a:xfrm>
          <a:prstGeom prst="rect">
            <a:avLst/>
          </a:prstGeom>
          <a:noFill/>
          <a:ln>
            <a:noFill/>
          </a:ln>
        </p:spPr>
      </p:pic>
      <p:sp>
        <p:nvSpPr>
          <p:cNvPr id="245" name="Google Shape;245;p30"/>
          <p:cNvSpPr txBox="1"/>
          <p:nvPr/>
        </p:nvSpPr>
        <p:spPr>
          <a:xfrm>
            <a:off x="841950" y="489850"/>
            <a:ext cx="2909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lt1"/>
                </a:solidFill>
                <a:latin typeface="Raleway"/>
                <a:ea typeface="Raleway"/>
                <a:cs typeface="Raleway"/>
                <a:sym typeface="Raleway"/>
              </a:rPr>
              <a:t>Home Page</a:t>
            </a:r>
            <a:endParaRPr b="1" sz="3000">
              <a:solidFill>
                <a:schemeClr val="lt1"/>
              </a:solidFill>
              <a:latin typeface="Raleway"/>
              <a:ea typeface="Raleway"/>
              <a:cs typeface="Raleway"/>
              <a:sym typeface="Ralewa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9" name="Shape 249"/>
        <p:cNvGrpSpPr/>
        <p:nvPr/>
      </p:nvGrpSpPr>
      <p:grpSpPr>
        <a:xfrm>
          <a:off x="0" y="0"/>
          <a:ext cx="0" cy="0"/>
          <a:chOff x="0" y="0"/>
          <a:chExt cx="0" cy="0"/>
        </a:xfrm>
      </p:grpSpPr>
      <p:cxnSp>
        <p:nvCxnSpPr>
          <p:cNvPr id="250" name="Google Shape;250;p31"/>
          <p:cNvCxnSpPr/>
          <p:nvPr/>
        </p:nvCxnSpPr>
        <p:spPr>
          <a:xfrm>
            <a:off x="-3122850" y="4087250"/>
            <a:ext cx="1469700" cy="1469700"/>
          </a:xfrm>
          <a:prstGeom prst="straightConnector1">
            <a:avLst/>
          </a:prstGeom>
          <a:noFill/>
          <a:ln cap="flat" cmpd="sng" w="9525">
            <a:solidFill>
              <a:schemeClr val="dk2"/>
            </a:solidFill>
            <a:prstDash val="solid"/>
            <a:round/>
            <a:headEnd len="med" w="med" type="none"/>
            <a:tailEnd len="med" w="med" type="triangle"/>
          </a:ln>
        </p:spPr>
      </p:cxnSp>
      <p:pic>
        <p:nvPicPr>
          <p:cNvPr id="251" name="Google Shape;251;p31"/>
          <p:cNvPicPr preferRelativeResize="0"/>
          <p:nvPr/>
        </p:nvPicPr>
        <p:blipFill>
          <a:blip r:embed="rId3">
            <a:alphaModFix/>
          </a:blip>
          <a:stretch>
            <a:fillRect/>
          </a:stretch>
        </p:blipFill>
        <p:spPr>
          <a:xfrm>
            <a:off x="1008600" y="1326050"/>
            <a:ext cx="7902627" cy="3636624"/>
          </a:xfrm>
          <a:prstGeom prst="rect">
            <a:avLst/>
          </a:prstGeom>
          <a:noFill/>
          <a:ln>
            <a:noFill/>
          </a:ln>
        </p:spPr>
      </p:pic>
      <p:sp>
        <p:nvSpPr>
          <p:cNvPr id="252" name="Google Shape;252;p31"/>
          <p:cNvSpPr txBox="1"/>
          <p:nvPr/>
        </p:nvSpPr>
        <p:spPr>
          <a:xfrm>
            <a:off x="841925" y="489875"/>
            <a:ext cx="390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lt1"/>
                </a:solidFill>
                <a:latin typeface="Raleway"/>
                <a:ea typeface="Raleway"/>
                <a:cs typeface="Raleway"/>
                <a:sym typeface="Raleway"/>
              </a:rPr>
              <a:t>Home Page page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6" name="Shape 256"/>
        <p:cNvGrpSpPr/>
        <p:nvPr/>
      </p:nvGrpSpPr>
      <p:grpSpPr>
        <a:xfrm>
          <a:off x="0" y="0"/>
          <a:ext cx="0" cy="0"/>
          <a:chOff x="0" y="0"/>
          <a:chExt cx="0" cy="0"/>
        </a:xfrm>
      </p:grpSpPr>
      <p:cxnSp>
        <p:nvCxnSpPr>
          <p:cNvPr id="257" name="Google Shape;257;p32"/>
          <p:cNvCxnSpPr/>
          <p:nvPr/>
        </p:nvCxnSpPr>
        <p:spPr>
          <a:xfrm>
            <a:off x="-3122850" y="4087250"/>
            <a:ext cx="1469700" cy="1469700"/>
          </a:xfrm>
          <a:prstGeom prst="straightConnector1">
            <a:avLst/>
          </a:prstGeom>
          <a:noFill/>
          <a:ln cap="flat" cmpd="sng" w="9525">
            <a:solidFill>
              <a:schemeClr val="dk2"/>
            </a:solidFill>
            <a:prstDash val="solid"/>
            <a:round/>
            <a:headEnd len="med" w="med" type="none"/>
            <a:tailEnd len="med" w="med" type="triangle"/>
          </a:ln>
        </p:spPr>
      </p:cxnSp>
      <p:pic>
        <p:nvPicPr>
          <p:cNvPr id="258" name="Google Shape;258;p32"/>
          <p:cNvPicPr preferRelativeResize="0"/>
          <p:nvPr/>
        </p:nvPicPr>
        <p:blipFill>
          <a:blip r:embed="rId3">
            <a:alphaModFix/>
          </a:blip>
          <a:stretch>
            <a:fillRect/>
          </a:stretch>
        </p:blipFill>
        <p:spPr>
          <a:xfrm>
            <a:off x="212675" y="1287575"/>
            <a:ext cx="8839198" cy="3389993"/>
          </a:xfrm>
          <a:prstGeom prst="rect">
            <a:avLst/>
          </a:prstGeom>
          <a:noFill/>
          <a:ln>
            <a:noFill/>
          </a:ln>
        </p:spPr>
      </p:pic>
      <p:sp>
        <p:nvSpPr>
          <p:cNvPr id="259" name="Google Shape;259;p32"/>
          <p:cNvSpPr txBox="1"/>
          <p:nvPr/>
        </p:nvSpPr>
        <p:spPr>
          <a:xfrm>
            <a:off x="821850" y="52000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lt1"/>
                </a:solidFill>
                <a:latin typeface="Raleway"/>
                <a:ea typeface="Raleway"/>
                <a:cs typeface="Raleway"/>
                <a:sym typeface="Raleway"/>
              </a:rPr>
              <a:t>Home Page</a:t>
            </a:r>
            <a:endParaRPr b="1" sz="3000">
              <a:solidFill>
                <a:schemeClr val="lt1"/>
              </a:solidFill>
              <a:latin typeface="Raleway"/>
              <a:ea typeface="Raleway"/>
              <a:cs typeface="Raleway"/>
              <a:sym typeface="Ralew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3" name="Shape 263"/>
        <p:cNvGrpSpPr/>
        <p:nvPr/>
      </p:nvGrpSpPr>
      <p:grpSpPr>
        <a:xfrm>
          <a:off x="0" y="0"/>
          <a:ext cx="0" cy="0"/>
          <a:chOff x="0" y="0"/>
          <a:chExt cx="0" cy="0"/>
        </a:xfrm>
      </p:grpSpPr>
      <p:cxnSp>
        <p:nvCxnSpPr>
          <p:cNvPr id="264" name="Google Shape;264;p33"/>
          <p:cNvCxnSpPr/>
          <p:nvPr/>
        </p:nvCxnSpPr>
        <p:spPr>
          <a:xfrm>
            <a:off x="-3122850" y="4087250"/>
            <a:ext cx="1469700" cy="1469700"/>
          </a:xfrm>
          <a:prstGeom prst="straightConnector1">
            <a:avLst/>
          </a:prstGeom>
          <a:noFill/>
          <a:ln cap="flat" cmpd="sng" w="9525">
            <a:solidFill>
              <a:schemeClr val="dk2"/>
            </a:solidFill>
            <a:prstDash val="solid"/>
            <a:round/>
            <a:headEnd len="med" w="med" type="none"/>
            <a:tailEnd len="med" w="med" type="triangle"/>
          </a:ln>
        </p:spPr>
      </p:cxnSp>
      <p:pic>
        <p:nvPicPr>
          <p:cNvPr id="265" name="Google Shape;265;p33"/>
          <p:cNvPicPr preferRelativeResize="0"/>
          <p:nvPr/>
        </p:nvPicPr>
        <p:blipFill>
          <a:blip r:embed="rId3">
            <a:alphaModFix/>
          </a:blip>
          <a:stretch>
            <a:fillRect/>
          </a:stretch>
        </p:blipFill>
        <p:spPr>
          <a:xfrm>
            <a:off x="375125" y="1769800"/>
            <a:ext cx="8198050" cy="2011025"/>
          </a:xfrm>
          <a:prstGeom prst="rect">
            <a:avLst/>
          </a:prstGeom>
          <a:noFill/>
          <a:ln>
            <a:noFill/>
          </a:ln>
        </p:spPr>
      </p:pic>
      <p:sp>
        <p:nvSpPr>
          <p:cNvPr id="266" name="Google Shape;266;p33"/>
          <p:cNvSpPr txBox="1"/>
          <p:nvPr/>
        </p:nvSpPr>
        <p:spPr>
          <a:xfrm>
            <a:off x="765400" y="459225"/>
            <a:ext cx="5817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lt1"/>
                </a:solidFill>
                <a:latin typeface="Raleway"/>
                <a:ea typeface="Raleway"/>
                <a:cs typeface="Raleway"/>
                <a:sym typeface="Raleway"/>
              </a:rPr>
              <a:t>Footer for home page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0" name="Shape 270"/>
        <p:cNvGrpSpPr/>
        <p:nvPr/>
      </p:nvGrpSpPr>
      <p:grpSpPr>
        <a:xfrm>
          <a:off x="0" y="0"/>
          <a:ext cx="0" cy="0"/>
          <a:chOff x="0" y="0"/>
          <a:chExt cx="0" cy="0"/>
        </a:xfrm>
      </p:grpSpPr>
      <p:cxnSp>
        <p:nvCxnSpPr>
          <p:cNvPr id="271" name="Google Shape;271;p34"/>
          <p:cNvCxnSpPr/>
          <p:nvPr/>
        </p:nvCxnSpPr>
        <p:spPr>
          <a:xfrm>
            <a:off x="-3122850" y="4087250"/>
            <a:ext cx="1469700" cy="1469700"/>
          </a:xfrm>
          <a:prstGeom prst="straightConnector1">
            <a:avLst/>
          </a:prstGeom>
          <a:noFill/>
          <a:ln cap="flat" cmpd="sng" w="9525">
            <a:solidFill>
              <a:schemeClr val="dk2"/>
            </a:solidFill>
            <a:prstDash val="solid"/>
            <a:round/>
            <a:headEnd len="med" w="med" type="none"/>
            <a:tailEnd len="med" w="med" type="triangle"/>
          </a:ln>
        </p:spPr>
      </p:cxnSp>
      <p:pic>
        <p:nvPicPr>
          <p:cNvPr id="272" name="Google Shape;272;p34"/>
          <p:cNvPicPr preferRelativeResize="0"/>
          <p:nvPr/>
        </p:nvPicPr>
        <p:blipFill>
          <a:blip r:embed="rId3">
            <a:alphaModFix/>
          </a:blip>
          <a:stretch>
            <a:fillRect/>
          </a:stretch>
        </p:blipFill>
        <p:spPr>
          <a:xfrm>
            <a:off x="1038750" y="1446625"/>
            <a:ext cx="7169273" cy="3281051"/>
          </a:xfrm>
          <a:prstGeom prst="rect">
            <a:avLst/>
          </a:prstGeom>
          <a:noFill/>
          <a:ln>
            <a:noFill/>
          </a:ln>
        </p:spPr>
      </p:pic>
      <p:sp>
        <p:nvSpPr>
          <p:cNvPr id="273" name="Google Shape;273;p34"/>
          <p:cNvSpPr txBox="1"/>
          <p:nvPr/>
        </p:nvSpPr>
        <p:spPr>
          <a:xfrm>
            <a:off x="811325" y="45925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lt1"/>
                </a:solidFill>
                <a:latin typeface="Raleway"/>
                <a:ea typeface="Raleway"/>
                <a:cs typeface="Raleway"/>
                <a:sym typeface="Raleway"/>
              </a:rPr>
              <a:t>About Us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7" name="Shape 277"/>
        <p:cNvGrpSpPr/>
        <p:nvPr/>
      </p:nvGrpSpPr>
      <p:grpSpPr>
        <a:xfrm>
          <a:off x="0" y="0"/>
          <a:ext cx="0" cy="0"/>
          <a:chOff x="0" y="0"/>
          <a:chExt cx="0" cy="0"/>
        </a:xfrm>
      </p:grpSpPr>
      <p:cxnSp>
        <p:nvCxnSpPr>
          <p:cNvPr id="278" name="Google Shape;278;p35"/>
          <p:cNvCxnSpPr/>
          <p:nvPr/>
        </p:nvCxnSpPr>
        <p:spPr>
          <a:xfrm>
            <a:off x="-3122850" y="4087250"/>
            <a:ext cx="1469700" cy="1469700"/>
          </a:xfrm>
          <a:prstGeom prst="straightConnector1">
            <a:avLst/>
          </a:prstGeom>
          <a:noFill/>
          <a:ln cap="flat" cmpd="sng" w="9525">
            <a:solidFill>
              <a:schemeClr val="dk2"/>
            </a:solidFill>
            <a:prstDash val="solid"/>
            <a:round/>
            <a:headEnd len="med" w="med" type="none"/>
            <a:tailEnd len="med" w="med" type="triangle"/>
          </a:ln>
        </p:spPr>
      </p:cxnSp>
      <p:pic>
        <p:nvPicPr>
          <p:cNvPr id="279" name="Google Shape;279;p35"/>
          <p:cNvPicPr preferRelativeResize="0"/>
          <p:nvPr/>
        </p:nvPicPr>
        <p:blipFill>
          <a:blip r:embed="rId3">
            <a:alphaModFix/>
          </a:blip>
          <a:stretch>
            <a:fillRect/>
          </a:stretch>
        </p:blipFill>
        <p:spPr>
          <a:xfrm>
            <a:off x="948350" y="1295925"/>
            <a:ext cx="7691652" cy="3206001"/>
          </a:xfrm>
          <a:prstGeom prst="rect">
            <a:avLst/>
          </a:prstGeom>
          <a:noFill/>
          <a:ln>
            <a:noFill/>
          </a:ln>
        </p:spPr>
      </p:pic>
      <p:sp>
        <p:nvSpPr>
          <p:cNvPr id="280" name="Google Shape;280;p35"/>
          <p:cNvSpPr txBox="1"/>
          <p:nvPr/>
        </p:nvSpPr>
        <p:spPr>
          <a:xfrm>
            <a:off x="765400" y="649425"/>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lt1"/>
                </a:solidFill>
                <a:latin typeface="Raleway"/>
                <a:ea typeface="Raleway"/>
                <a:cs typeface="Raleway"/>
                <a:sym typeface="Raleway"/>
              </a:rPr>
              <a:t>About us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4" name="Shape 144"/>
        <p:cNvGrpSpPr/>
        <p:nvPr/>
      </p:nvGrpSpPr>
      <p:grpSpPr>
        <a:xfrm>
          <a:off x="0" y="0"/>
          <a:ext cx="0" cy="0"/>
          <a:chOff x="0" y="0"/>
          <a:chExt cx="0" cy="0"/>
        </a:xfrm>
      </p:grpSpPr>
      <p:sp>
        <p:nvSpPr>
          <p:cNvPr id="145" name="Google Shape;145;p18"/>
          <p:cNvSpPr txBox="1"/>
          <p:nvPr>
            <p:ph type="title"/>
          </p:nvPr>
        </p:nvSpPr>
        <p:spPr>
          <a:xfrm>
            <a:off x="453900" y="1322450"/>
            <a:ext cx="7722600" cy="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Project</a:t>
            </a:r>
            <a:endParaRPr/>
          </a:p>
          <a:p>
            <a:pPr indent="0" lvl="0" marL="0" rtl="0" algn="l">
              <a:spcBef>
                <a:spcPts val="0"/>
              </a:spcBef>
              <a:spcAft>
                <a:spcPts val="0"/>
              </a:spcAft>
              <a:buNone/>
            </a:pPr>
            <a:r>
              <a:t/>
            </a:r>
            <a:endParaRPr/>
          </a:p>
        </p:txBody>
      </p:sp>
      <p:sp>
        <p:nvSpPr>
          <p:cNvPr id="146" name="Google Shape;146;p18"/>
          <p:cNvSpPr txBox="1"/>
          <p:nvPr/>
        </p:nvSpPr>
        <p:spPr>
          <a:xfrm>
            <a:off x="300825" y="2400475"/>
            <a:ext cx="5179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FFFFFF"/>
                </a:solidFill>
                <a:latin typeface="Lato"/>
                <a:ea typeface="Lato"/>
                <a:cs typeface="Lato"/>
                <a:sym typeface="Lato"/>
              </a:rPr>
              <a:t>Naivedya is a virtual restaurant.We have made a table booking cum online food ordering website. Naivedya means holy or divine offering.We named it our website Naivedya to add an indigenous touch.</a:t>
            </a:r>
            <a:endParaRPr sz="1500">
              <a:solidFill>
                <a:srgbClr val="FFFFFF"/>
              </a:solidFill>
              <a:latin typeface="Lato"/>
              <a:ea typeface="Lato"/>
              <a:cs typeface="Lato"/>
              <a:sym typeface="Lato"/>
            </a:endParaRPr>
          </a:p>
        </p:txBody>
      </p:sp>
      <p:pic>
        <p:nvPicPr>
          <p:cNvPr id="147" name="Google Shape;147;p18"/>
          <p:cNvPicPr preferRelativeResize="0"/>
          <p:nvPr/>
        </p:nvPicPr>
        <p:blipFill rotWithShape="1">
          <a:blip r:embed="rId3">
            <a:alphaModFix/>
          </a:blip>
          <a:srcRect b="11593" l="7956" r="5463" t="11168"/>
          <a:stretch/>
        </p:blipFill>
        <p:spPr>
          <a:xfrm>
            <a:off x="5480325" y="2212825"/>
            <a:ext cx="3413699" cy="1714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4" name="Shape 284"/>
        <p:cNvGrpSpPr/>
        <p:nvPr/>
      </p:nvGrpSpPr>
      <p:grpSpPr>
        <a:xfrm>
          <a:off x="0" y="0"/>
          <a:ext cx="0" cy="0"/>
          <a:chOff x="0" y="0"/>
          <a:chExt cx="0" cy="0"/>
        </a:xfrm>
      </p:grpSpPr>
      <p:cxnSp>
        <p:nvCxnSpPr>
          <p:cNvPr id="285" name="Google Shape;285;p36"/>
          <p:cNvCxnSpPr/>
          <p:nvPr/>
        </p:nvCxnSpPr>
        <p:spPr>
          <a:xfrm>
            <a:off x="-3122850" y="4087250"/>
            <a:ext cx="1469700" cy="1469700"/>
          </a:xfrm>
          <a:prstGeom prst="straightConnector1">
            <a:avLst/>
          </a:prstGeom>
          <a:noFill/>
          <a:ln cap="flat" cmpd="sng" w="9525">
            <a:solidFill>
              <a:schemeClr val="dk2"/>
            </a:solidFill>
            <a:prstDash val="solid"/>
            <a:round/>
            <a:headEnd len="med" w="med" type="none"/>
            <a:tailEnd len="med" w="med" type="triangle"/>
          </a:ln>
        </p:spPr>
      </p:cxnSp>
      <p:pic>
        <p:nvPicPr>
          <p:cNvPr id="286" name="Google Shape;286;p36"/>
          <p:cNvPicPr preferRelativeResize="0"/>
          <p:nvPr/>
        </p:nvPicPr>
        <p:blipFill>
          <a:blip r:embed="rId3">
            <a:alphaModFix/>
          </a:blip>
          <a:stretch>
            <a:fillRect/>
          </a:stretch>
        </p:blipFill>
        <p:spPr>
          <a:xfrm>
            <a:off x="998575" y="1316025"/>
            <a:ext cx="7751925" cy="3666751"/>
          </a:xfrm>
          <a:prstGeom prst="rect">
            <a:avLst/>
          </a:prstGeom>
          <a:noFill/>
          <a:ln>
            <a:noFill/>
          </a:ln>
        </p:spPr>
      </p:pic>
      <p:sp>
        <p:nvSpPr>
          <p:cNvPr id="287" name="Google Shape;287;p36"/>
          <p:cNvSpPr txBox="1"/>
          <p:nvPr/>
        </p:nvSpPr>
        <p:spPr>
          <a:xfrm>
            <a:off x="780700" y="669525"/>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lt1"/>
                </a:solidFill>
                <a:latin typeface="Raleway"/>
                <a:ea typeface="Raleway"/>
                <a:cs typeface="Raleway"/>
                <a:sym typeface="Raleway"/>
              </a:rPr>
              <a:t>About us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1" name="Shape 291"/>
        <p:cNvGrpSpPr/>
        <p:nvPr/>
      </p:nvGrpSpPr>
      <p:grpSpPr>
        <a:xfrm>
          <a:off x="0" y="0"/>
          <a:ext cx="0" cy="0"/>
          <a:chOff x="0" y="0"/>
          <a:chExt cx="0" cy="0"/>
        </a:xfrm>
      </p:grpSpPr>
      <p:cxnSp>
        <p:nvCxnSpPr>
          <p:cNvPr id="292" name="Google Shape;292;p37"/>
          <p:cNvCxnSpPr/>
          <p:nvPr/>
        </p:nvCxnSpPr>
        <p:spPr>
          <a:xfrm>
            <a:off x="-3122850" y="4087250"/>
            <a:ext cx="1469700" cy="1469700"/>
          </a:xfrm>
          <a:prstGeom prst="straightConnector1">
            <a:avLst/>
          </a:prstGeom>
          <a:noFill/>
          <a:ln cap="flat" cmpd="sng" w="9525">
            <a:solidFill>
              <a:schemeClr val="dk2"/>
            </a:solidFill>
            <a:prstDash val="solid"/>
            <a:round/>
            <a:headEnd len="med" w="med" type="none"/>
            <a:tailEnd len="med" w="med" type="triangle"/>
          </a:ln>
        </p:spPr>
      </p:cxnSp>
      <p:pic>
        <p:nvPicPr>
          <p:cNvPr id="293" name="Google Shape;293;p37"/>
          <p:cNvPicPr preferRelativeResize="0"/>
          <p:nvPr/>
        </p:nvPicPr>
        <p:blipFill>
          <a:blip r:embed="rId3">
            <a:alphaModFix/>
          </a:blip>
          <a:stretch>
            <a:fillRect/>
          </a:stretch>
        </p:blipFill>
        <p:spPr>
          <a:xfrm>
            <a:off x="314850" y="1749700"/>
            <a:ext cx="8388926" cy="2011025"/>
          </a:xfrm>
          <a:prstGeom prst="rect">
            <a:avLst/>
          </a:prstGeom>
          <a:noFill/>
          <a:ln>
            <a:noFill/>
          </a:ln>
        </p:spPr>
      </p:pic>
      <p:sp>
        <p:nvSpPr>
          <p:cNvPr id="294" name="Google Shape;294;p37"/>
          <p:cNvSpPr txBox="1"/>
          <p:nvPr/>
        </p:nvSpPr>
        <p:spPr>
          <a:xfrm>
            <a:off x="811325" y="597000"/>
            <a:ext cx="4791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lt1"/>
                </a:solidFill>
                <a:latin typeface="Raleway"/>
                <a:ea typeface="Raleway"/>
                <a:cs typeface="Raleway"/>
                <a:sym typeface="Raleway"/>
              </a:rPr>
              <a:t>Footer for about us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8" name="Shape 298"/>
        <p:cNvGrpSpPr/>
        <p:nvPr/>
      </p:nvGrpSpPr>
      <p:grpSpPr>
        <a:xfrm>
          <a:off x="0" y="0"/>
          <a:ext cx="0" cy="0"/>
          <a:chOff x="0" y="0"/>
          <a:chExt cx="0" cy="0"/>
        </a:xfrm>
      </p:grpSpPr>
      <p:cxnSp>
        <p:nvCxnSpPr>
          <p:cNvPr id="299" name="Google Shape;299;p38"/>
          <p:cNvCxnSpPr/>
          <p:nvPr/>
        </p:nvCxnSpPr>
        <p:spPr>
          <a:xfrm>
            <a:off x="-3122850" y="4087250"/>
            <a:ext cx="1469700" cy="1469700"/>
          </a:xfrm>
          <a:prstGeom prst="straightConnector1">
            <a:avLst/>
          </a:prstGeom>
          <a:noFill/>
          <a:ln cap="flat" cmpd="sng" w="9525">
            <a:solidFill>
              <a:schemeClr val="dk2"/>
            </a:solidFill>
            <a:prstDash val="solid"/>
            <a:round/>
            <a:headEnd len="med" w="med" type="none"/>
            <a:tailEnd len="med" w="med" type="triangle"/>
          </a:ln>
        </p:spPr>
      </p:cxnSp>
      <p:pic>
        <p:nvPicPr>
          <p:cNvPr id="300" name="Google Shape;300;p38"/>
          <p:cNvPicPr preferRelativeResize="0"/>
          <p:nvPr/>
        </p:nvPicPr>
        <p:blipFill>
          <a:blip r:embed="rId3">
            <a:alphaModFix/>
          </a:blip>
          <a:stretch>
            <a:fillRect/>
          </a:stretch>
        </p:blipFill>
        <p:spPr>
          <a:xfrm>
            <a:off x="871837" y="1326050"/>
            <a:ext cx="7400324" cy="3527301"/>
          </a:xfrm>
          <a:prstGeom prst="rect">
            <a:avLst/>
          </a:prstGeom>
          <a:noFill/>
          <a:ln>
            <a:noFill/>
          </a:ln>
        </p:spPr>
      </p:pic>
      <p:sp>
        <p:nvSpPr>
          <p:cNvPr id="301" name="Google Shape;301;p38"/>
          <p:cNvSpPr txBox="1"/>
          <p:nvPr/>
        </p:nvSpPr>
        <p:spPr>
          <a:xfrm>
            <a:off x="780700" y="59920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lt1"/>
                </a:solidFill>
                <a:latin typeface="Raleway"/>
                <a:ea typeface="Raleway"/>
                <a:cs typeface="Raleway"/>
                <a:sym typeface="Raleway"/>
              </a:rPr>
              <a:t>Login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5" name="Shape 305"/>
        <p:cNvGrpSpPr/>
        <p:nvPr/>
      </p:nvGrpSpPr>
      <p:grpSpPr>
        <a:xfrm>
          <a:off x="0" y="0"/>
          <a:ext cx="0" cy="0"/>
          <a:chOff x="0" y="0"/>
          <a:chExt cx="0" cy="0"/>
        </a:xfrm>
      </p:grpSpPr>
      <p:cxnSp>
        <p:nvCxnSpPr>
          <p:cNvPr id="306" name="Google Shape;306;p39"/>
          <p:cNvCxnSpPr/>
          <p:nvPr/>
        </p:nvCxnSpPr>
        <p:spPr>
          <a:xfrm>
            <a:off x="-3122850" y="4087250"/>
            <a:ext cx="1469700" cy="1469700"/>
          </a:xfrm>
          <a:prstGeom prst="straightConnector1">
            <a:avLst/>
          </a:prstGeom>
          <a:noFill/>
          <a:ln cap="flat" cmpd="sng" w="9525">
            <a:solidFill>
              <a:schemeClr val="dk2"/>
            </a:solidFill>
            <a:prstDash val="solid"/>
            <a:round/>
            <a:headEnd len="med" w="med" type="none"/>
            <a:tailEnd len="med" w="med" type="triangle"/>
          </a:ln>
        </p:spPr>
      </p:cxnSp>
      <p:pic>
        <p:nvPicPr>
          <p:cNvPr id="307" name="Google Shape;307;p39"/>
          <p:cNvPicPr preferRelativeResize="0"/>
          <p:nvPr/>
        </p:nvPicPr>
        <p:blipFill>
          <a:blip r:embed="rId3">
            <a:alphaModFix/>
          </a:blip>
          <a:stretch>
            <a:fillRect/>
          </a:stretch>
        </p:blipFill>
        <p:spPr>
          <a:xfrm>
            <a:off x="1038750" y="1396375"/>
            <a:ext cx="7815699" cy="3435700"/>
          </a:xfrm>
          <a:prstGeom prst="rect">
            <a:avLst/>
          </a:prstGeom>
          <a:noFill/>
          <a:ln>
            <a:noFill/>
          </a:ln>
        </p:spPr>
      </p:pic>
      <p:sp>
        <p:nvSpPr>
          <p:cNvPr id="308" name="Google Shape;308;p39"/>
          <p:cNvSpPr txBox="1"/>
          <p:nvPr/>
        </p:nvSpPr>
        <p:spPr>
          <a:xfrm>
            <a:off x="719475" y="67355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lt1"/>
                </a:solidFill>
                <a:latin typeface="Raleway"/>
                <a:ea typeface="Raleway"/>
                <a:cs typeface="Raleway"/>
                <a:sym typeface="Raleway"/>
              </a:rPr>
              <a:t>Book a table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2" name="Shape 312"/>
        <p:cNvGrpSpPr/>
        <p:nvPr/>
      </p:nvGrpSpPr>
      <p:grpSpPr>
        <a:xfrm>
          <a:off x="0" y="0"/>
          <a:ext cx="0" cy="0"/>
          <a:chOff x="0" y="0"/>
          <a:chExt cx="0" cy="0"/>
        </a:xfrm>
      </p:grpSpPr>
      <p:cxnSp>
        <p:nvCxnSpPr>
          <p:cNvPr id="313" name="Google Shape;313;p40"/>
          <p:cNvCxnSpPr/>
          <p:nvPr/>
        </p:nvCxnSpPr>
        <p:spPr>
          <a:xfrm>
            <a:off x="-3122850" y="4087250"/>
            <a:ext cx="1469700" cy="1469700"/>
          </a:xfrm>
          <a:prstGeom prst="straightConnector1">
            <a:avLst/>
          </a:prstGeom>
          <a:noFill/>
          <a:ln cap="flat" cmpd="sng" w="9525">
            <a:solidFill>
              <a:schemeClr val="dk2"/>
            </a:solidFill>
            <a:prstDash val="solid"/>
            <a:round/>
            <a:headEnd len="med" w="med" type="none"/>
            <a:tailEnd len="med" w="med" type="triangle"/>
          </a:ln>
        </p:spPr>
      </p:cxnSp>
      <p:pic>
        <p:nvPicPr>
          <p:cNvPr id="314" name="Google Shape;314;p40"/>
          <p:cNvPicPr preferRelativeResize="0"/>
          <p:nvPr/>
        </p:nvPicPr>
        <p:blipFill>
          <a:blip r:embed="rId3">
            <a:alphaModFix/>
          </a:blip>
          <a:stretch>
            <a:fillRect/>
          </a:stretch>
        </p:blipFill>
        <p:spPr>
          <a:xfrm>
            <a:off x="496275" y="1403125"/>
            <a:ext cx="8559102" cy="3499274"/>
          </a:xfrm>
          <a:prstGeom prst="rect">
            <a:avLst/>
          </a:prstGeom>
          <a:noFill/>
          <a:ln>
            <a:noFill/>
          </a:ln>
        </p:spPr>
      </p:pic>
      <p:sp>
        <p:nvSpPr>
          <p:cNvPr id="315" name="Google Shape;315;p40"/>
          <p:cNvSpPr txBox="1"/>
          <p:nvPr/>
        </p:nvSpPr>
        <p:spPr>
          <a:xfrm>
            <a:off x="780700" y="669525"/>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lt1"/>
                </a:solidFill>
                <a:latin typeface="Raleway"/>
                <a:ea typeface="Raleway"/>
                <a:cs typeface="Raleway"/>
                <a:sym typeface="Raleway"/>
              </a:rPr>
              <a:t>Cart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9" name="Shape 319"/>
        <p:cNvGrpSpPr/>
        <p:nvPr/>
      </p:nvGrpSpPr>
      <p:grpSpPr>
        <a:xfrm>
          <a:off x="0" y="0"/>
          <a:ext cx="0" cy="0"/>
          <a:chOff x="0" y="0"/>
          <a:chExt cx="0" cy="0"/>
        </a:xfrm>
      </p:grpSpPr>
      <p:cxnSp>
        <p:nvCxnSpPr>
          <p:cNvPr id="320" name="Google Shape;320;p41"/>
          <p:cNvCxnSpPr/>
          <p:nvPr/>
        </p:nvCxnSpPr>
        <p:spPr>
          <a:xfrm>
            <a:off x="-3122850" y="4087250"/>
            <a:ext cx="1469700" cy="1469700"/>
          </a:xfrm>
          <a:prstGeom prst="straightConnector1">
            <a:avLst/>
          </a:prstGeom>
          <a:noFill/>
          <a:ln cap="flat" cmpd="sng" w="9525">
            <a:solidFill>
              <a:schemeClr val="dk2"/>
            </a:solidFill>
            <a:prstDash val="solid"/>
            <a:round/>
            <a:headEnd len="med" w="med" type="none"/>
            <a:tailEnd len="med" w="med" type="triangle"/>
          </a:ln>
        </p:spPr>
      </p:cxnSp>
      <p:pic>
        <p:nvPicPr>
          <p:cNvPr id="321" name="Google Shape;321;p41"/>
          <p:cNvPicPr preferRelativeResize="0"/>
          <p:nvPr/>
        </p:nvPicPr>
        <p:blipFill>
          <a:blip r:embed="rId3">
            <a:alphaModFix/>
          </a:blip>
          <a:stretch>
            <a:fillRect/>
          </a:stretch>
        </p:blipFill>
        <p:spPr>
          <a:xfrm>
            <a:off x="938275" y="1406425"/>
            <a:ext cx="8053326" cy="3596424"/>
          </a:xfrm>
          <a:prstGeom prst="rect">
            <a:avLst/>
          </a:prstGeom>
          <a:noFill/>
          <a:ln>
            <a:noFill/>
          </a:ln>
        </p:spPr>
      </p:pic>
      <p:sp>
        <p:nvSpPr>
          <p:cNvPr id="322" name="Google Shape;322;p41"/>
          <p:cNvSpPr txBox="1"/>
          <p:nvPr/>
        </p:nvSpPr>
        <p:spPr>
          <a:xfrm>
            <a:off x="780700" y="669525"/>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lt1"/>
                </a:solidFill>
                <a:latin typeface="Raleway"/>
                <a:ea typeface="Raleway"/>
                <a:cs typeface="Raleway"/>
                <a:sym typeface="Raleway"/>
              </a:rPr>
              <a:t>Cart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6" name="Shape 326"/>
        <p:cNvGrpSpPr/>
        <p:nvPr/>
      </p:nvGrpSpPr>
      <p:grpSpPr>
        <a:xfrm>
          <a:off x="0" y="0"/>
          <a:ext cx="0" cy="0"/>
          <a:chOff x="0" y="0"/>
          <a:chExt cx="0" cy="0"/>
        </a:xfrm>
      </p:grpSpPr>
      <p:cxnSp>
        <p:nvCxnSpPr>
          <p:cNvPr id="327" name="Google Shape;327;p42"/>
          <p:cNvCxnSpPr/>
          <p:nvPr/>
        </p:nvCxnSpPr>
        <p:spPr>
          <a:xfrm>
            <a:off x="-3122850" y="4087250"/>
            <a:ext cx="1469700" cy="1469700"/>
          </a:xfrm>
          <a:prstGeom prst="straightConnector1">
            <a:avLst/>
          </a:prstGeom>
          <a:noFill/>
          <a:ln cap="flat" cmpd="sng" w="9525">
            <a:solidFill>
              <a:schemeClr val="dk2"/>
            </a:solidFill>
            <a:prstDash val="solid"/>
            <a:round/>
            <a:headEnd len="med" w="med" type="none"/>
            <a:tailEnd len="med" w="med" type="triangle"/>
          </a:ln>
        </p:spPr>
      </p:cxnSp>
      <p:pic>
        <p:nvPicPr>
          <p:cNvPr id="328" name="Google Shape;328;p42"/>
          <p:cNvPicPr preferRelativeResize="0"/>
          <p:nvPr/>
        </p:nvPicPr>
        <p:blipFill>
          <a:blip r:embed="rId3">
            <a:alphaModFix/>
          </a:blip>
          <a:stretch>
            <a:fillRect/>
          </a:stretch>
        </p:blipFill>
        <p:spPr>
          <a:xfrm>
            <a:off x="707225" y="1336100"/>
            <a:ext cx="7812198" cy="3601700"/>
          </a:xfrm>
          <a:prstGeom prst="rect">
            <a:avLst/>
          </a:prstGeom>
          <a:noFill/>
          <a:ln>
            <a:noFill/>
          </a:ln>
        </p:spPr>
      </p:pic>
      <p:sp>
        <p:nvSpPr>
          <p:cNvPr id="329" name="Google Shape;329;p42"/>
          <p:cNvSpPr txBox="1"/>
          <p:nvPr/>
        </p:nvSpPr>
        <p:spPr>
          <a:xfrm>
            <a:off x="780700" y="669525"/>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lt1"/>
                </a:solidFill>
                <a:latin typeface="Raleway"/>
                <a:ea typeface="Raleway"/>
                <a:cs typeface="Raleway"/>
                <a:sym typeface="Raleway"/>
              </a:rPr>
              <a:t>Cart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33" name="Shape 333"/>
        <p:cNvGrpSpPr/>
        <p:nvPr/>
      </p:nvGrpSpPr>
      <p:grpSpPr>
        <a:xfrm>
          <a:off x="0" y="0"/>
          <a:ext cx="0" cy="0"/>
          <a:chOff x="0" y="0"/>
          <a:chExt cx="0" cy="0"/>
        </a:xfrm>
      </p:grpSpPr>
      <p:cxnSp>
        <p:nvCxnSpPr>
          <p:cNvPr id="334" name="Google Shape;334;p43"/>
          <p:cNvCxnSpPr/>
          <p:nvPr/>
        </p:nvCxnSpPr>
        <p:spPr>
          <a:xfrm>
            <a:off x="-3122850" y="4087250"/>
            <a:ext cx="1469700" cy="1469700"/>
          </a:xfrm>
          <a:prstGeom prst="straightConnector1">
            <a:avLst/>
          </a:prstGeom>
          <a:noFill/>
          <a:ln cap="flat" cmpd="sng" w="9525">
            <a:solidFill>
              <a:schemeClr val="dk2"/>
            </a:solidFill>
            <a:prstDash val="solid"/>
            <a:round/>
            <a:headEnd len="med" w="med" type="none"/>
            <a:tailEnd len="med" w="med" type="triangle"/>
          </a:ln>
        </p:spPr>
      </p:cxnSp>
      <p:pic>
        <p:nvPicPr>
          <p:cNvPr id="335" name="Google Shape;335;p43"/>
          <p:cNvPicPr preferRelativeResize="0"/>
          <p:nvPr/>
        </p:nvPicPr>
        <p:blipFill>
          <a:blip r:embed="rId3">
            <a:alphaModFix/>
          </a:blip>
          <a:stretch>
            <a:fillRect/>
          </a:stretch>
        </p:blipFill>
        <p:spPr>
          <a:xfrm>
            <a:off x="837825" y="1346150"/>
            <a:ext cx="7775523" cy="3586400"/>
          </a:xfrm>
          <a:prstGeom prst="rect">
            <a:avLst/>
          </a:prstGeom>
          <a:noFill/>
          <a:ln>
            <a:noFill/>
          </a:ln>
        </p:spPr>
      </p:pic>
      <p:sp>
        <p:nvSpPr>
          <p:cNvPr id="336" name="Google Shape;336;p43"/>
          <p:cNvSpPr txBox="1"/>
          <p:nvPr/>
        </p:nvSpPr>
        <p:spPr>
          <a:xfrm>
            <a:off x="780700" y="669525"/>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lt1"/>
                </a:solidFill>
                <a:latin typeface="Raleway"/>
                <a:ea typeface="Raleway"/>
                <a:cs typeface="Raleway"/>
                <a:sym typeface="Raleway"/>
              </a:rPr>
              <a:t>Menu</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40" name="Shape 340"/>
        <p:cNvGrpSpPr/>
        <p:nvPr/>
      </p:nvGrpSpPr>
      <p:grpSpPr>
        <a:xfrm>
          <a:off x="0" y="0"/>
          <a:ext cx="0" cy="0"/>
          <a:chOff x="0" y="0"/>
          <a:chExt cx="0" cy="0"/>
        </a:xfrm>
      </p:grpSpPr>
      <p:cxnSp>
        <p:nvCxnSpPr>
          <p:cNvPr id="341" name="Google Shape;341;p44"/>
          <p:cNvCxnSpPr/>
          <p:nvPr/>
        </p:nvCxnSpPr>
        <p:spPr>
          <a:xfrm>
            <a:off x="-3122850" y="4087250"/>
            <a:ext cx="1469700" cy="1469700"/>
          </a:xfrm>
          <a:prstGeom prst="straightConnector1">
            <a:avLst/>
          </a:prstGeom>
          <a:noFill/>
          <a:ln cap="flat" cmpd="sng" w="9525">
            <a:solidFill>
              <a:schemeClr val="dk2"/>
            </a:solidFill>
            <a:prstDash val="solid"/>
            <a:round/>
            <a:headEnd len="med" w="med" type="none"/>
            <a:tailEnd len="med" w="med" type="triangle"/>
          </a:ln>
        </p:spPr>
      </p:cxnSp>
      <p:pic>
        <p:nvPicPr>
          <p:cNvPr id="342" name="Google Shape;342;p44"/>
          <p:cNvPicPr preferRelativeResize="0"/>
          <p:nvPr/>
        </p:nvPicPr>
        <p:blipFill>
          <a:blip r:embed="rId3">
            <a:alphaModFix/>
          </a:blip>
          <a:stretch>
            <a:fillRect/>
          </a:stretch>
        </p:blipFill>
        <p:spPr>
          <a:xfrm>
            <a:off x="747425" y="1326050"/>
            <a:ext cx="8244173" cy="3635475"/>
          </a:xfrm>
          <a:prstGeom prst="rect">
            <a:avLst/>
          </a:prstGeom>
          <a:noFill/>
          <a:ln>
            <a:noFill/>
          </a:ln>
        </p:spPr>
      </p:pic>
      <p:sp>
        <p:nvSpPr>
          <p:cNvPr id="343" name="Google Shape;343;p44"/>
          <p:cNvSpPr txBox="1"/>
          <p:nvPr/>
        </p:nvSpPr>
        <p:spPr>
          <a:xfrm>
            <a:off x="747425" y="67955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lt1"/>
                </a:solidFill>
                <a:latin typeface="Raleway"/>
                <a:ea typeface="Raleway"/>
                <a:cs typeface="Raleway"/>
                <a:sym typeface="Raleway"/>
              </a:rPr>
              <a:t>Menu</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47" name="Shape 347"/>
        <p:cNvGrpSpPr/>
        <p:nvPr/>
      </p:nvGrpSpPr>
      <p:grpSpPr>
        <a:xfrm>
          <a:off x="0" y="0"/>
          <a:ext cx="0" cy="0"/>
          <a:chOff x="0" y="0"/>
          <a:chExt cx="0" cy="0"/>
        </a:xfrm>
      </p:grpSpPr>
      <p:cxnSp>
        <p:nvCxnSpPr>
          <p:cNvPr id="348" name="Google Shape;348;p45"/>
          <p:cNvCxnSpPr/>
          <p:nvPr/>
        </p:nvCxnSpPr>
        <p:spPr>
          <a:xfrm>
            <a:off x="-3122850" y="4087250"/>
            <a:ext cx="1469700" cy="1469700"/>
          </a:xfrm>
          <a:prstGeom prst="straightConnector1">
            <a:avLst/>
          </a:prstGeom>
          <a:noFill/>
          <a:ln cap="flat" cmpd="sng" w="9525">
            <a:solidFill>
              <a:schemeClr val="dk2"/>
            </a:solidFill>
            <a:prstDash val="solid"/>
            <a:round/>
            <a:headEnd len="med" w="med" type="none"/>
            <a:tailEnd len="med" w="med" type="triangle"/>
          </a:ln>
        </p:spPr>
      </p:cxnSp>
      <p:sp>
        <p:nvSpPr>
          <p:cNvPr id="349" name="Google Shape;349;p45"/>
          <p:cNvSpPr txBox="1"/>
          <p:nvPr/>
        </p:nvSpPr>
        <p:spPr>
          <a:xfrm>
            <a:off x="747425" y="67955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lt1"/>
                </a:solidFill>
                <a:latin typeface="Raleway"/>
                <a:ea typeface="Raleway"/>
                <a:cs typeface="Raleway"/>
                <a:sym typeface="Raleway"/>
              </a:rPr>
              <a:t>Success</a:t>
            </a:r>
            <a:endParaRPr/>
          </a:p>
        </p:txBody>
      </p:sp>
      <p:pic>
        <p:nvPicPr>
          <p:cNvPr id="350" name="Google Shape;350;p45"/>
          <p:cNvPicPr preferRelativeResize="0"/>
          <p:nvPr/>
        </p:nvPicPr>
        <p:blipFill>
          <a:blip r:embed="rId3">
            <a:alphaModFix/>
          </a:blip>
          <a:stretch>
            <a:fillRect/>
          </a:stretch>
        </p:blipFill>
        <p:spPr>
          <a:xfrm>
            <a:off x="1360200" y="1460122"/>
            <a:ext cx="6307048" cy="3127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9"/>
          <p:cNvSpPr txBox="1"/>
          <p:nvPr>
            <p:ph type="title"/>
          </p:nvPr>
        </p:nvSpPr>
        <p:spPr>
          <a:xfrm>
            <a:off x="730000" y="1318650"/>
            <a:ext cx="3300900" cy="646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Tools Used</a:t>
            </a:r>
            <a:endParaRPr b="0" sz="3000"/>
          </a:p>
        </p:txBody>
      </p:sp>
      <p:sp>
        <p:nvSpPr>
          <p:cNvPr id="153" name="Google Shape;153;p19"/>
          <p:cNvSpPr txBox="1"/>
          <p:nvPr>
            <p:ph idx="1" type="subTitle"/>
          </p:nvPr>
        </p:nvSpPr>
        <p:spPr>
          <a:xfrm>
            <a:off x="730000" y="1990450"/>
            <a:ext cx="3300900" cy="23805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t>Server Side:</a:t>
            </a:r>
            <a:endParaRPr sz="1300"/>
          </a:p>
          <a:p>
            <a:pPr indent="-311150" lvl="0" marL="457200" rtl="0" algn="l">
              <a:lnSpc>
                <a:spcPct val="115000"/>
              </a:lnSpc>
              <a:spcBef>
                <a:spcPts val="1000"/>
              </a:spcBef>
              <a:spcAft>
                <a:spcPts val="0"/>
              </a:spcAft>
              <a:buSzPts val="1300"/>
              <a:buChar char="●"/>
            </a:pPr>
            <a:r>
              <a:rPr lang="en" sz="1300"/>
              <a:t>Node JS</a:t>
            </a:r>
            <a:endParaRPr sz="1300"/>
          </a:p>
          <a:p>
            <a:pPr indent="-311150" lvl="0" marL="457200" rtl="0" algn="l">
              <a:lnSpc>
                <a:spcPct val="115000"/>
              </a:lnSpc>
              <a:spcBef>
                <a:spcPts val="0"/>
              </a:spcBef>
              <a:spcAft>
                <a:spcPts val="0"/>
              </a:spcAft>
              <a:buSzPts val="1300"/>
              <a:buChar char="●"/>
            </a:pPr>
            <a:r>
              <a:rPr lang="en" sz="1300"/>
              <a:t>Express JS</a:t>
            </a:r>
            <a:endParaRPr sz="1300"/>
          </a:p>
          <a:p>
            <a:pPr indent="-311150" lvl="0" marL="457200" rtl="0" algn="l">
              <a:lnSpc>
                <a:spcPct val="115000"/>
              </a:lnSpc>
              <a:spcBef>
                <a:spcPts val="0"/>
              </a:spcBef>
              <a:spcAft>
                <a:spcPts val="0"/>
              </a:spcAft>
              <a:buSzPts val="1300"/>
              <a:buChar char="●"/>
            </a:pPr>
            <a:r>
              <a:rPr lang="en" sz="1300"/>
              <a:t>Mongoose</a:t>
            </a:r>
            <a:endParaRPr sz="1300"/>
          </a:p>
          <a:p>
            <a:pPr indent="-311150" lvl="0" marL="457200" rtl="0" algn="l">
              <a:lnSpc>
                <a:spcPct val="115000"/>
              </a:lnSpc>
              <a:spcBef>
                <a:spcPts val="0"/>
              </a:spcBef>
              <a:spcAft>
                <a:spcPts val="0"/>
              </a:spcAft>
              <a:buSzPts val="1300"/>
              <a:buChar char="●"/>
            </a:pPr>
            <a:r>
              <a:rPr lang="en" sz="1300"/>
              <a:t>Stripe</a:t>
            </a:r>
            <a:endParaRPr sz="1300"/>
          </a:p>
          <a:p>
            <a:pPr indent="0" lvl="0" marL="0" rtl="0" algn="l">
              <a:lnSpc>
                <a:spcPct val="115000"/>
              </a:lnSpc>
              <a:spcBef>
                <a:spcPts val="1000"/>
              </a:spcBef>
              <a:spcAft>
                <a:spcPts val="0"/>
              </a:spcAft>
              <a:buNone/>
            </a:pPr>
            <a:r>
              <a:rPr lang="en" sz="1300"/>
              <a:t>Client Side:</a:t>
            </a:r>
            <a:endParaRPr sz="1300"/>
          </a:p>
          <a:p>
            <a:pPr indent="-311150" lvl="0" marL="457200" rtl="0" algn="l">
              <a:lnSpc>
                <a:spcPct val="115000"/>
              </a:lnSpc>
              <a:spcBef>
                <a:spcPts val="1000"/>
              </a:spcBef>
              <a:spcAft>
                <a:spcPts val="0"/>
              </a:spcAft>
              <a:buSzPts val="1300"/>
              <a:buChar char="●"/>
            </a:pPr>
            <a:r>
              <a:rPr lang="en" sz="1300"/>
              <a:t>HTML, CSS, JS</a:t>
            </a:r>
            <a:endParaRPr sz="1300"/>
          </a:p>
          <a:p>
            <a:pPr indent="-311150" lvl="0" marL="457200" rtl="0" algn="l">
              <a:lnSpc>
                <a:spcPct val="115000"/>
              </a:lnSpc>
              <a:spcBef>
                <a:spcPts val="0"/>
              </a:spcBef>
              <a:spcAft>
                <a:spcPts val="0"/>
              </a:spcAft>
              <a:buSzPts val="1300"/>
              <a:buChar char="●"/>
            </a:pPr>
            <a:r>
              <a:rPr lang="en" sz="1300"/>
              <a:t>Handlebars</a:t>
            </a:r>
            <a:endParaRPr sz="1300"/>
          </a:p>
        </p:txBody>
      </p:sp>
      <p:pic>
        <p:nvPicPr>
          <p:cNvPr id="154" name="Google Shape;154;p19"/>
          <p:cNvPicPr preferRelativeResize="0"/>
          <p:nvPr/>
        </p:nvPicPr>
        <p:blipFill rotWithShape="1">
          <a:blip r:embed="rId3">
            <a:alphaModFix/>
          </a:blip>
          <a:srcRect b="22223" l="7536" r="3896" t="22273"/>
          <a:stretch/>
        </p:blipFill>
        <p:spPr>
          <a:xfrm>
            <a:off x="6188025" y="3272550"/>
            <a:ext cx="2955975" cy="1852425"/>
          </a:xfrm>
          <a:prstGeom prst="rect">
            <a:avLst/>
          </a:prstGeom>
          <a:noFill/>
          <a:ln>
            <a:noFill/>
          </a:ln>
        </p:spPr>
      </p:pic>
      <p:pic>
        <p:nvPicPr>
          <p:cNvPr id="155" name="Google Shape;155;p19"/>
          <p:cNvPicPr preferRelativeResize="0"/>
          <p:nvPr/>
        </p:nvPicPr>
        <p:blipFill>
          <a:blip r:embed="rId4">
            <a:alphaModFix/>
          </a:blip>
          <a:stretch>
            <a:fillRect/>
          </a:stretch>
        </p:blipFill>
        <p:spPr>
          <a:xfrm>
            <a:off x="4902875" y="0"/>
            <a:ext cx="4068676" cy="2085475"/>
          </a:xfrm>
          <a:prstGeom prst="rect">
            <a:avLst/>
          </a:prstGeom>
          <a:noFill/>
          <a:ln>
            <a:noFill/>
          </a:ln>
        </p:spPr>
      </p:pic>
      <p:pic>
        <p:nvPicPr>
          <p:cNvPr id="156" name="Google Shape;156;p19"/>
          <p:cNvPicPr preferRelativeResize="0"/>
          <p:nvPr/>
        </p:nvPicPr>
        <p:blipFill>
          <a:blip r:embed="rId5">
            <a:alphaModFix/>
          </a:blip>
          <a:stretch>
            <a:fillRect/>
          </a:stretch>
        </p:blipFill>
        <p:spPr>
          <a:xfrm>
            <a:off x="5985510" y="2053825"/>
            <a:ext cx="2554037" cy="1035851"/>
          </a:xfrm>
          <a:prstGeom prst="rect">
            <a:avLst/>
          </a:prstGeom>
          <a:noFill/>
          <a:ln>
            <a:noFill/>
          </a:ln>
        </p:spPr>
      </p:pic>
      <p:pic>
        <p:nvPicPr>
          <p:cNvPr id="157" name="Google Shape;157;p19"/>
          <p:cNvPicPr preferRelativeResize="0"/>
          <p:nvPr/>
        </p:nvPicPr>
        <p:blipFill>
          <a:blip r:embed="rId6">
            <a:alphaModFix/>
          </a:blip>
          <a:stretch>
            <a:fillRect/>
          </a:stretch>
        </p:blipFill>
        <p:spPr>
          <a:xfrm>
            <a:off x="4288700" y="2494500"/>
            <a:ext cx="2119125" cy="21191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54" name="Shape 354"/>
        <p:cNvGrpSpPr/>
        <p:nvPr/>
      </p:nvGrpSpPr>
      <p:grpSpPr>
        <a:xfrm>
          <a:off x="0" y="0"/>
          <a:ext cx="0" cy="0"/>
          <a:chOff x="0" y="0"/>
          <a:chExt cx="0" cy="0"/>
        </a:xfrm>
      </p:grpSpPr>
      <p:cxnSp>
        <p:nvCxnSpPr>
          <p:cNvPr id="355" name="Google Shape;355;p46"/>
          <p:cNvCxnSpPr/>
          <p:nvPr/>
        </p:nvCxnSpPr>
        <p:spPr>
          <a:xfrm>
            <a:off x="-3122850" y="4087250"/>
            <a:ext cx="1469700" cy="1469700"/>
          </a:xfrm>
          <a:prstGeom prst="straightConnector1">
            <a:avLst/>
          </a:prstGeom>
          <a:noFill/>
          <a:ln cap="flat" cmpd="sng" w="9525">
            <a:solidFill>
              <a:schemeClr val="dk2"/>
            </a:solidFill>
            <a:prstDash val="solid"/>
            <a:round/>
            <a:headEnd len="med" w="med" type="none"/>
            <a:tailEnd len="med" w="med" type="triangle"/>
          </a:ln>
        </p:spPr>
      </p:cxnSp>
      <p:sp>
        <p:nvSpPr>
          <p:cNvPr id="356" name="Google Shape;356;p46"/>
          <p:cNvSpPr txBox="1"/>
          <p:nvPr/>
        </p:nvSpPr>
        <p:spPr>
          <a:xfrm>
            <a:off x="737375" y="62930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lt1"/>
                </a:solidFill>
                <a:latin typeface="Raleway"/>
                <a:ea typeface="Raleway"/>
                <a:cs typeface="Raleway"/>
                <a:sym typeface="Raleway"/>
              </a:rPr>
              <a:t>My Orders</a:t>
            </a:r>
            <a:endParaRPr/>
          </a:p>
        </p:txBody>
      </p:sp>
      <p:pic>
        <p:nvPicPr>
          <p:cNvPr id="357" name="Google Shape;357;p46"/>
          <p:cNvPicPr preferRelativeResize="0"/>
          <p:nvPr/>
        </p:nvPicPr>
        <p:blipFill>
          <a:blip r:embed="rId3">
            <a:alphaModFix/>
          </a:blip>
          <a:stretch>
            <a:fillRect/>
          </a:stretch>
        </p:blipFill>
        <p:spPr>
          <a:xfrm>
            <a:off x="1116800" y="1388025"/>
            <a:ext cx="7456376" cy="359674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7"/>
          <p:cNvSpPr txBox="1"/>
          <p:nvPr>
            <p:ph type="title"/>
          </p:nvPr>
        </p:nvSpPr>
        <p:spPr>
          <a:xfrm>
            <a:off x="785725" y="1339975"/>
            <a:ext cx="2520900" cy="646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Thank You!</a:t>
            </a:r>
            <a:endParaRPr sz="3000"/>
          </a:p>
        </p:txBody>
      </p:sp>
      <p:pic>
        <p:nvPicPr>
          <p:cNvPr id="363" name="Google Shape;363;p47"/>
          <p:cNvPicPr preferRelativeResize="0"/>
          <p:nvPr/>
        </p:nvPicPr>
        <p:blipFill rotWithShape="1">
          <a:blip r:embed="rId3">
            <a:alphaModFix/>
          </a:blip>
          <a:srcRect b="13932" l="0" r="0" t="10715"/>
          <a:stretch/>
        </p:blipFill>
        <p:spPr>
          <a:xfrm>
            <a:off x="2969050" y="2449300"/>
            <a:ext cx="3006750" cy="2265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1" name="Shape 161"/>
        <p:cNvGrpSpPr/>
        <p:nvPr/>
      </p:nvGrpSpPr>
      <p:grpSpPr>
        <a:xfrm>
          <a:off x="0" y="0"/>
          <a:ext cx="0" cy="0"/>
          <a:chOff x="0" y="0"/>
          <a:chExt cx="0" cy="0"/>
        </a:xfrm>
      </p:grpSpPr>
      <p:sp>
        <p:nvSpPr>
          <p:cNvPr id="162" name="Google Shape;162;p20"/>
          <p:cNvSpPr txBox="1"/>
          <p:nvPr>
            <p:ph type="title"/>
          </p:nvPr>
        </p:nvSpPr>
        <p:spPr>
          <a:xfrm>
            <a:off x="729450" y="1322450"/>
            <a:ext cx="7688400" cy="646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Website Architecture</a:t>
            </a:r>
            <a:endParaRPr/>
          </a:p>
        </p:txBody>
      </p:sp>
      <p:sp>
        <p:nvSpPr>
          <p:cNvPr id="163" name="Google Shape;163;p20"/>
          <p:cNvSpPr txBox="1"/>
          <p:nvPr/>
        </p:nvSpPr>
        <p:spPr>
          <a:xfrm>
            <a:off x="637200" y="1968950"/>
            <a:ext cx="84531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Lato"/>
                <a:ea typeface="Lato"/>
                <a:cs typeface="Lato"/>
                <a:sym typeface="Lato"/>
              </a:rPr>
              <a:t>Database connection(Mongodb):We have connected our server to mongodb </a:t>
            </a:r>
            <a:r>
              <a:rPr lang="en">
                <a:solidFill>
                  <a:srgbClr val="FFFFFF"/>
                </a:solidFill>
                <a:latin typeface="Lato"/>
                <a:ea typeface="Lato"/>
                <a:cs typeface="Lato"/>
                <a:sym typeface="Lato"/>
              </a:rPr>
              <a:t>database</a:t>
            </a:r>
            <a:r>
              <a:rPr lang="en">
                <a:solidFill>
                  <a:srgbClr val="FFFFFF"/>
                </a:solidFill>
                <a:latin typeface="Lato"/>
                <a:ea typeface="Lato"/>
                <a:cs typeface="Lato"/>
                <a:sym typeface="Lato"/>
              </a:rPr>
              <a:t> in index.js using</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Mongoose. In order to keep our database secure we have adde</a:t>
            </a:r>
            <a:r>
              <a:rPr lang="en">
                <a:solidFill>
                  <a:srgbClr val="FFFFFF"/>
                </a:solidFill>
                <a:latin typeface="Lato"/>
                <a:ea typeface="Lato"/>
                <a:cs typeface="Lato"/>
                <a:sym typeface="Lato"/>
              </a:rPr>
              <a:t>d the mongo uri in config.env file for</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Production stage.</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Handlebars:We have used handlebars templating engine in order to render our frontend web pages.</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APIs:We are using google oauth2.0 </a:t>
            </a:r>
            <a:r>
              <a:rPr lang="en">
                <a:solidFill>
                  <a:srgbClr val="FFFFFF"/>
                </a:solidFill>
                <a:latin typeface="Lato"/>
                <a:ea typeface="Lato"/>
                <a:cs typeface="Lato"/>
                <a:sym typeface="Lato"/>
              </a:rPr>
              <a:t>strategy</a:t>
            </a:r>
            <a:r>
              <a:rPr lang="en">
                <a:solidFill>
                  <a:srgbClr val="FFFFFF"/>
                </a:solidFill>
                <a:latin typeface="Lato"/>
                <a:ea typeface="Lato"/>
                <a:cs typeface="Lato"/>
                <a:sym typeface="Lato"/>
              </a:rPr>
              <a:t> in order to authenticate users.We have also used stripe API</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In order to enable payments.We make a post request to api from client side.</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rPr b="1" lang="en">
                <a:solidFill>
                  <a:srgbClr val="FFFFFF"/>
                </a:solidFill>
                <a:latin typeface="Lato"/>
                <a:ea typeface="Lato"/>
                <a:cs typeface="Lato"/>
                <a:sym typeface="Lato"/>
              </a:rPr>
              <a:t>Routes</a:t>
            </a:r>
            <a:r>
              <a:rPr lang="en">
                <a:solidFill>
                  <a:srgbClr val="FFFFFF"/>
                </a:solidFill>
                <a:latin typeface="Lato"/>
                <a:ea typeface="Lato"/>
                <a:cs typeface="Lato"/>
                <a:sym typeface="Lato"/>
              </a:rPr>
              <a:t> handle user navigation to various URLs throughout your application. HTTP, short for Hyper Text Transfer Protocol, communicates and facilitates data from our </a:t>
            </a:r>
            <a:r>
              <a:rPr b="1" lang="en">
                <a:solidFill>
                  <a:srgbClr val="FFFFFF"/>
                </a:solidFill>
                <a:latin typeface="Lato"/>
                <a:ea typeface="Lato"/>
                <a:cs typeface="Lato"/>
                <a:sym typeface="Lato"/>
              </a:rPr>
              <a:t>Express</a:t>
            </a:r>
            <a:r>
              <a:rPr lang="en">
                <a:solidFill>
                  <a:srgbClr val="FFFFFF"/>
                </a:solidFill>
                <a:latin typeface="Lato"/>
                <a:ea typeface="Lato"/>
                <a:cs typeface="Lato"/>
                <a:sym typeface="Lato"/>
              </a:rPr>
              <a:t> server to the web browser. </a:t>
            </a:r>
            <a:endParaRPr sz="1600">
              <a:solidFill>
                <a:srgbClr val="FFFFFF"/>
              </a:solidFill>
              <a:latin typeface="Lato"/>
              <a:ea typeface="Lato"/>
              <a:cs typeface="Lato"/>
              <a:sym typeface="Lato"/>
            </a:endParaRPr>
          </a:p>
        </p:txBody>
      </p:sp>
      <p:cxnSp>
        <p:nvCxnSpPr>
          <p:cNvPr id="164" name="Google Shape;164;p20"/>
          <p:cNvCxnSpPr/>
          <p:nvPr/>
        </p:nvCxnSpPr>
        <p:spPr>
          <a:xfrm>
            <a:off x="-3291225" y="1637950"/>
            <a:ext cx="1469700" cy="1469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1"/>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70" name="Google Shape;170;p21"/>
          <p:cNvSpPr txBox="1"/>
          <p:nvPr>
            <p:ph idx="4294967295" type="title"/>
          </p:nvPr>
        </p:nvSpPr>
        <p:spPr>
          <a:xfrm>
            <a:off x="346425" y="4747100"/>
            <a:ext cx="22806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rPr>
              <a:t>Flow of the Project</a:t>
            </a:r>
            <a:endParaRPr sz="1400">
              <a:solidFill>
                <a:srgbClr val="FFFFFF"/>
              </a:solidFill>
            </a:endParaRPr>
          </a:p>
        </p:txBody>
      </p:sp>
      <p:sp>
        <p:nvSpPr>
          <p:cNvPr id="171" name="Google Shape;171;p21"/>
          <p:cNvSpPr/>
          <p:nvPr/>
        </p:nvSpPr>
        <p:spPr>
          <a:xfrm>
            <a:off x="270188" y="1816075"/>
            <a:ext cx="1061400" cy="76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About</a:t>
            </a:r>
            <a:endParaRPr/>
          </a:p>
        </p:txBody>
      </p:sp>
      <p:sp>
        <p:nvSpPr>
          <p:cNvPr id="172" name="Google Shape;172;p21"/>
          <p:cNvSpPr/>
          <p:nvPr/>
        </p:nvSpPr>
        <p:spPr>
          <a:xfrm>
            <a:off x="4041163" y="2791013"/>
            <a:ext cx="1061400" cy="76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Book Table</a:t>
            </a:r>
            <a:endParaRPr sz="1300"/>
          </a:p>
        </p:txBody>
      </p:sp>
      <p:sp>
        <p:nvSpPr>
          <p:cNvPr id="173" name="Google Shape;173;p21"/>
          <p:cNvSpPr/>
          <p:nvPr/>
        </p:nvSpPr>
        <p:spPr>
          <a:xfrm>
            <a:off x="6013588" y="1510075"/>
            <a:ext cx="1061400" cy="76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Login</a:t>
            </a:r>
            <a:endParaRPr/>
          </a:p>
        </p:txBody>
      </p:sp>
      <p:sp>
        <p:nvSpPr>
          <p:cNvPr id="174" name="Google Shape;174;p21"/>
          <p:cNvSpPr/>
          <p:nvPr/>
        </p:nvSpPr>
        <p:spPr>
          <a:xfrm>
            <a:off x="4041300" y="101275"/>
            <a:ext cx="1061400" cy="76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Home</a:t>
            </a:r>
            <a:endParaRPr/>
          </a:p>
        </p:txBody>
      </p:sp>
      <p:sp>
        <p:nvSpPr>
          <p:cNvPr id="175" name="Google Shape;175;p21"/>
          <p:cNvSpPr/>
          <p:nvPr/>
        </p:nvSpPr>
        <p:spPr>
          <a:xfrm>
            <a:off x="2421088" y="1816075"/>
            <a:ext cx="1061400" cy="76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Menu</a:t>
            </a:r>
            <a:endParaRPr/>
          </a:p>
        </p:txBody>
      </p:sp>
      <p:sp>
        <p:nvSpPr>
          <p:cNvPr id="176" name="Google Shape;176;p21"/>
          <p:cNvSpPr/>
          <p:nvPr/>
        </p:nvSpPr>
        <p:spPr>
          <a:xfrm>
            <a:off x="5709888" y="2747438"/>
            <a:ext cx="1061400" cy="76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Cart</a:t>
            </a:r>
            <a:endParaRPr/>
          </a:p>
        </p:txBody>
      </p:sp>
      <p:cxnSp>
        <p:nvCxnSpPr>
          <p:cNvPr id="177" name="Google Shape;177;p21"/>
          <p:cNvCxnSpPr>
            <a:stCxn id="174" idx="2"/>
            <a:endCxn id="171" idx="0"/>
          </p:cNvCxnSpPr>
          <p:nvPr/>
        </p:nvCxnSpPr>
        <p:spPr>
          <a:xfrm flipH="1">
            <a:off x="801000" y="863575"/>
            <a:ext cx="3771000" cy="952500"/>
          </a:xfrm>
          <a:prstGeom prst="straightConnector1">
            <a:avLst/>
          </a:prstGeom>
          <a:noFill/>
          <a:ln cap="flat" cmpd="sng" w="9525">
            <a:solidFill>
              <a:schemeClr val="dk2"/>
            </a:solidFill>
            <a:prstDash val="solid"/>
            <a:round/>
            <a:headEnd len="med" w="med" type="none"/>
            <a:tailEnd len="med" w="med" type="triangle"/>
          </a:ln>
        </p:spPr>
      </p:cxnSp>
      <p:cxnSp>
        <p:nvCxnSpPr>
          <p:cNvPr id="178" name="Google Shape;178;p21"/>
          <p:cNvCxnSpPr>
            <a:stCxn id="174" idx="2"/>
            <a:endCxn id="175" idx="0"/>
          </p:cNvCxnSpPr>
          <p:nvPr/>
        </p:nvCxnSpPr>
        <p:spPr>
          <a:xfrm flipH="1">
            <a:off x="2951700" y="863575"/>
            <a:ext cx="1620300" cy="952500"/>
          </a:xfrm>
          <a:prstGeom prst="straightConnector1">
            <a:avLst/>
          </a:prstGeom>
          <a:noFill/>
          <a:ln cap="flat" cmpd="sng" w="9525">
            <a:solidFill>
              <a:schemeClr val="dk2"/>
            </a:solidFill>
            <a:prstDash val="solid"/>
            <a:round/>
            <a:headEnd len="med" w="med" type="none"/>
            <a:tailEnd len="med" w="med" type="triangle"/>
          </a:ln>
        </p:spPr>
      </p:cxnSp>
      <p:cxnSp>
        <p:nvCxnSpPr>
          <p:cNvPr id="179" name="Google Shape;179;p21"/>
          <p:cNvCxnSpPr>
            <a:stCxn id="173" idx="2"/>
            <a:endCxn id="176" idx="0"/>
          </p:cNvCxnSpPr>
          <p:nvPr/>
        </p:nvCxnSpPr>
        <p:spPr>
          <a:xfrm flipH="1">
            <a:off x="6240688" y="2272375"/>
            <a:ext cx="303600" cy="475200"/>
          </a:xfrm>
          <a:prstGeom prst="straightConnector1">
            <a:avLst/>
          </a:prstGeom>
          <a:noFill/>
          <a:ln cap="flat" cmpd="sng" w="9525">
            <a:solidFill>
              <a:schemeClr val="dk2"/>
            </a:solidFill>
            <a:prstDash val="solid"/>
            <a:round/>
            <a:headEnd len="med" w="med" type="none"/>
            <a:tailEnd len="med" w="med" type="triangle"/>
          </a:ln>
        </p:spPr>
      </p:cxnSp>
      <p:sp>
        <p:nvSpPr>
          <p:cNvPr id="180" name="Google Shape;180;p21"/>
          <p:cNvSpPr/>
          <p:nvPr/>
        </p:nvSpPr>
        <p:spPr>
          <a:xfrm>
            <a:off x="5102688" y="3845600"/>
            <a:ext cx="1061400" cy="76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Stripe Checkout</a:t>
            </a:r>
            <a:endParaRPr/>
          </a:p>
        </p:txBody>
      </p:sp>
      <p:cxnSp>
        <p:nvCxnSpPr>
          <p:cNvPr id="181" name="Google Shape;181;p21"/>
          <p:cNvCxnSpPr>
            <a:stCxn id="172" idx="2"/>
            <a:endCxn id="180" idx="0"/>
          </p:cNvCxnSpPr>
          <p:nvPr/>
        </p:nvCxnSpPr>
        <p:spPr>
          <a:xfrm>
            <a:off x="4571863" y="3553313"/>
            <a:ext cx="1061400" cy="292200"/>
          </a:xfrm>
          <a:prstGeom prst="straightConnector1">
            <a:avLst/>
          </a:prstGeom>
          <a:noFill/>
          <a:ln cap="flat" cmpd="sng" w="9525">
            <a:solidFill>
              <a:schemeClr val="dk2"/>
            </a:solidFill>
            <a:prstDash val="solid"/>
            <a:round/>
            <a:headEnd len="med" w="med" type="none"/>
            <a:tailEnd len="med" w="med" type="triangle"/>
          </a:ln>
        </p:spPr>
      </p:cxnSp>
      <p:cxnSp>
        <p:nvCxnSpPr>
          <p:cNvPr id="182" name="Google Shape;182;p21"/>
          <p:cNvCxnSpPr>
            <a:stCxn id="176" idx="2"/>
            <a:endCxn id="180" idx="0"/>
          </p:cNvCxnSpPr>
          <p:nvPr/>
        </p:nvCxnSpPr>
        <p:spPr>
          <a:xfrm flipH="1">
            <a:off x="5633388" y="3509738"/>
            <a:ext cx="607200" cy="336000"/>
          </a:xfrm>
          <a:prstGeom prst="straightConnector1">
            <a:avLst/>
          </a:prstGeom>
          <a:noFill/>
          <a:ln cap="flat" cmpd="sng" w="9525">
            <a:solidFill>
              <a:schemeClr val="dk2"/>
            </a:solidFill>
            <a:prstDash val="solid"/>
            <a:round/>
            <a:headEnd len="med" w="med" type="none"/>
            <a:tailEnd len="med" w="med" type="triangle"/>
          </a:ln>
        </p:spPr>
      </p:cxnSp>
      <p:cxnSp>
        <p:nvCxnSpPr>
          <p:cNvPr id="183" name="Google Shape;183;p21"/>
          <p:cNvCxnSpPr>
            <a:stCxn id="174" idx="2"/>
            <a:endCxn id="173" idx="0"/>
          </p:cNvCxnSpPr>
          <p:nvPr/>
        </p:nvCxnSpPr>
        <p:spPr>
          <a:xfrm>
            <a:off x="4572000" y="863575"/>
            <a:ext cx="1972200" cy="646500"/>
          </a:xfrm>
          <a:prstGeom prst="straightConnector1">
            <a:avLst/>
          </a:prstGeom>
          <a:noFill/>
          <a:ln cap="flat" cmpd="sng" w="9525">
            <a:solidFill>
              <a:schemeClr val="dk2"/>
            </a:solidFill>
            <a:prstDash val="solid"/>
            <a:round/>
            <a:headEnd len="med" w="med" type="none"/>
            <a:tailEnd len="med" w="med" type="triangle"/>
          </a:ln>
        </p:spPr>
      </p:cxnSp>
      <p:sp>
        <p:nvSpPr>
          <p:cNvPr id="184" name="Google Shape;184;p21"/>
          <p:cNvSpPr/>
          <p:nvPr/>
        </p:nvSpPr>
        <p:spPr>
          <a:xfrm>
            <a:off x="7568963" y="2791013"/>
            <a:ext cx="1061400" cy="76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My Orders</a:t>
            </a:r>
            <a:endParaRPr sz="1300"/>
          </a:p>
        </p:txBody>
      </p:sp>
      <p:cxnSp>
        <p:nvCxnSpPr>
          <p:cNvPr id="185" name="Google Shape;185;p21"/>
          <p:cNvCxnSpPr>
            <a:stCxn id="173" idx="2"/>
            <a:endCxn id="184" idx="0"/>
          </p:cNvCxnSpPr>
          <p:nvPr/>
        </p:nvCxnSpPr>
        <p:spPr>
          <a:xfrm>
            <a:off x="6544288" y="2272375"/>
            <a:ext cx="1555500" cy="518700"/>
          </a:xfrm>
          <a:prstGeom prst="straightConnector1">
            <a:avLst/>
          </a:prstGeom>
          <a:noFill/>
          <a:ln cap="flat" cmpd="sng" w="9525">
            <a:solidFill>
              <a:schemeClr val="dk2"/>
            </a:solidFill>
            <a:prstDash val="solid"/>
            <a:round/>
            <a:headEnd len="med" w="med" type="none"/>
            <a:tailEnd len="med" w="med" type="triangle"/>
          </a:ln>
        </p:spPr>
      </p:cxnSp>
      <p:cxnSp>
        <p:nvCxnSpPr>
          <p:cNvPr id="186" name="Google Shape;186;p21"/>
          <p:cNvCxnSpPr>
            <a:stCxn id="174" idx="2"/>
            <a:endCxn id="172" idx="0"/>
          </p:cNvCxnSpPr>
          <p:nvPr/>
        </p:nvCxnSpPr>
        <p:spPr>
          <a:xfrm>
            <a:off x="4572000" y="863575"/>
            <a:ext cx="0" cy="1927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0" name="Shape 190"/>
        <p:cNvGrpSpPr/>
        <p:nvPr/>
      </p:nvGrpSpPr>
      <p:grpSpPr>
        <a:xfrm>
          <a:off x="0" y="0"/>
          <a:ext cx="0" cy="0"/>
          <a:chOff x="0" y="0"/>
          <a:chExt cx="0" cy="0"/>
        </a:xfrm>
      </p:grpSpPr>
      <p:sp>
        <p:nvSpPr>
          <p:cNvPr id="191" name="Google Shape;191;p22"/>
          <p:cNvSpPr txBox="1"/>
          <p:nvPr>
            <p:ph type="title"/>
          </p:nvPr>
        </p:nvSpPr>
        <p:spPr>
          <a:xfrm>
            <a:off x="729450" y="1322450"/>
            <a:ext cx="7688400" cy="646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Schemas</a:t>
            </a:r>
            <a:endParaRPr/>
          </a:p>
        </p:txBody>
      </p:sp>
      <p:sp>
        <p:nvSpPr>
          <p:cNvPr id="192" name="Google Shape;192;p22"/>
          <p:cNvSpPr txBox="1"/>
          <p:nvPr/>
        </p:nvSpPr>
        <p:spPr>
          <a:xfrm>
            <a:off x="729450" y="2287400"/>
            <a:ext cx="8453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Lato"/>
                <a:ea typeface="Lato"/>
                <a:cs typeface="Lato"/>
                <a:sym typeface="Lato"/>
              </a:rPr>
              <a:t>A database schema is the skeleton structure that represents the logical view of the entire database. It defines how the data is organized and how the relations among them are associated. It formulates all the constraints that are to be applied on the data.</a:t>
            </a:r>
            <a:endParaRPr sz="1800">
              <a:solidFill>
                <a:srgbClr val="FFFFFF"/>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t/>
            </a:r>
            <a:endParaRPr/>
          </a:p>
        </p:txBody>
      </p:sp>
      <p:pic>
        <p:nvPicPr>
          <p:cNvPr id="198" name="Google Shape;198;p23"/>
          <p:cNvPicPr preferRelativeResize="0"/>
          <p:nvPr/>
        </p:nvPicPr>
        <p:blipFill>
          <a:blip r:embed="rId3">
            <a:alphaModFix/>
          </a:blip>
          <a:stretch>
            <a:fillRect/>
          </a:stretch>
        </p:blipFill>
        <p:spPr>
          <a:xfrm>
            <a:off x="4944976" y="0"/>
            <a:ext cx="3603650" cy="5143500"/>
          </a:xfrm>
          <a:prstGeom prst="rect">
            <a:avLst/>
          </a:prstGeom>
          <a:noFill/>
          <a:ln>
            <a:noFill/>
          </a:ln>
        </p:spPr>
      </p:pic>
      <p:sp>
        <p:nvSpPr>
          <p:cNvPr id="199" name="Google Shape;199;p23"/>
          <p:cNvSpPr txBox="1"/>
          <p:nvPr>
            <p:ph type="title"/>
          </p:nvPr>
        </p:nvSpPr>
        <p:spPr>
          <a:xfrm>
            <a:off x="730000" y="1352625"/>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Schema</a:t>
            </a:r>
            <a:endParaRPr/>
          </a:p>
          <a:p>
            <a:pPr indent="0" lvl="0" marL="0" rtl="0" algn="l">
              <a:spcBef>
                <a:spcPts val="0"/>
              </a:spcBef>
              <a:spcAft>
                <a:spcPts val="0"/>
              </a:spcAft>
              <a:buNone/>
            </a:pPr>
            <a:r>
              <a:t/>
            </a:r>
            <a:endParaRPr b="0" sz="1500"/>
          </a:p>
          <a:p>
            <a:pPr indent="0" lvl="0" marL="0" rtl="0" algn="l">
              <a:spcBef>
                <a:spcPts val="0"/>
              </a:spcBef>
              <a:spcAft>
                <a:spcPts val="0"/>
              </a:spcAft>
              <a:buNone/>
            </a:pPr>
            <a:r>
              <a:rPr b="0" lang="en" sz="1500"/>
              <a:t>This schema has been used to define attributes that will be required for booking table for user and storing it in suitable database.</a:t>
            </a:r>
            <a:endParaRPr b="0"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3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4"/>
          <p:cNvSpPr txBox="1"/>
          <p:nvPr>
            <p:ph type="title"/>
          </p:nvPr>
        </p:nvSpPr>
        <p:spPr>
          <a:xfrm>
            <a:off x="730000" y="1352625"/>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a:t>
            </a:r>
            <a:r>
              <a:rPr lang="en"/>
              <a:t> Schema</a:t>
            </a:r>
            <a:endParaRPr/>
          </a:p>
          <a:p>
            <a:pPr indent="0" lvl="0" marL="0" rtl="0" algn="l">
              <a:spcBef>
                <a:spcPts val="0"/>
              </a:spcBef>
              <a:spcAft>
                <a:spcPts val="0"/>
              </a:spcAft>
              <a:buNone/>
            </a:pPr>
            <a:r>
              <a:t/>
            </a:r>
            <a:endParaRPr b="0" sz="1500"/>
          </a:p>
          <a:p>
            <a:pPr indent="0" lvl="0" marL="0" rtl="0" algn="l">
              <a:spcBef>
                <a:spcPts val="0"/>
              </a:spcBef>
              <a:spcAft>
                <a:spcPts val="0"/>
              </a:spcAft>
              <a:buNone/>
            </a:pPr>
            <a:r>
              <a:rPr b="0" lang="en" sz="1500"/>
              <a:t>This schema has been used to define attributes for a product that  user can buy online and add in their cart.</a:t>
            </a:r>
            <a:endParaRPr b="0"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3000"/>
          </a:p>
        </p:txBody>
      </p:sp>
      <p:pic>
        <p:nvPicPr>
          <p:cNvPr id="205" name="Google Shape;205;p24"/>
          <p:cNvPicPr preferRelativeResize="0"/>
          <p:nvPr/>
        </p:nvPicPr>
        <p:blipFill>
          <a:blip r:embed="rId3">
            <a:alphaModFix/>
          </a:blip>
          <a:stretch>
            <a:fillRect/>
          </a:stretch>
        </p:blipFill>
        <p:spPr>
          <a:xfrm>
            <a:off x="4572000" y="341550"/>
            <a:ext cx="4479475" cy="4460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5"/>
          <p:cNvSpPr txBox="1"/>
          <p:nvPr>
            <p:ph type="title"/>
          </p:nvPr>
        </p:nvSpPr>
        <p:spPr>
          <a:xfrm>
            <a:off x="730000" y="1352625"/>
            <a:ext cx="37104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CartItem</a:t>
            </a:r>
            <a:r>
              <a:rPr lang="en"/>
              <a:t> Schema</a:t>
            </a:r>
            <a:endParaRPr/>
          </a:p>
          <a:p>
            <a:pPr indent="0" lvl="0" marL="0" rtl="0" algn="l">
              <a:spcBef>
                <a:spcPts val="0"/>
              </a:spcBef>
              <a:spcAft>
                <a:spcPts val="0"/>
              </a:spcAft>
              <a:buNone/>
            </a:pPr>
            <a:r>
              <a:t/>
            </a:r>
            <a:endParaRPr b="0" sz="1500"/>
          </a:p>
          <a:p>
            <a:pPr indent="0" lvl="0" marL="0" rtl="0" algn="l">
              <a:spcBef>
                <a:spcPts val="0"/>
              </a:spcBef>
              <a:spcAft>
                <a:spcPts val="0"/>
              </a:spcAft>
              <a:buNone/>
            </a:pPr>
            <a:r>
              <a:rPr b="0" lang="en" sz="1500"/>
              <a:t>This schema has been used to define attributes that will be required for creating cart item that will be stored in database and used for billing.</a:t>
            </a:r>
            <a:endParaRPr b="0"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3000"/>
          </a:p>
        </p:txBody>
      </p:sp>
      <p:pic>
        <p:nvPicPr>
          <p:cNvPr id="211" name="Google Shape;211;p25"/>
          <p:cNvPicPr preferRelativeResize="0"/>
          <p:nvPr/>
        </p:nvPicPr>
        <p:blipFill>
          <a:blip r:embed="rId3">
            <a:alphaModFix/>
          </a:blip>
          <a:stretch>
            <a:fillRect/>
          </a:stretch>
        </p:blipFill>
        <p:spPr>
          <a:xfrm>
            <a:off x="4614400" y="1243900"/>
            <a:ext cx="4439175" cy="2655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